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0" r:id="rId5"/>
  </p:sldMasterIdLst>
  <p:notesMasterIdLst>
    <p:notesMasterId r:id="rId116"/>
  </p:notesMasterIdLst>
  <p:handoutMasterIdLst>
    <p:handoutMasterId r:id="rId117"/>
  </p:handoutMasterIdLst>
  <p:sldIdLst>
    <p:sldId id="292" r:id="rId6"/>
    <p:sldId id="409" r:id="rId7"/>
    <p:sldId id="297" r:id="rId8"/>
    <p:sldId id="456" r:id="rId9"/>
    <p:sldId id="358" r:id="rId10"/>
    <p:sldId id="407" r:id="rId11"/>
    <p:sldId id="408" r:id="rId12"/>
    <p:sldId id="357" r:id="rId13"/>
    <p:sldId id="413" r:id="rId14"/>
    <p:sldId id="369" r:id="rId15"/>
    <p:sldId id="356" r:id="rId16"/>
    <p:sldId id="329" r:id="rId17"/>
    <p:sldId id="332" r:id="rId18"/>
    <p:sldId id="333" r:id="rId19"/>
    <p:sldId id="370" r:id="rId20"/>
    <p:sldId id="371" r:id="rId21"/>
    <p:sldId id="372" r:id="rId22"/>
    <p:sldId id="373" r:id="rId23"/>
    <p:sldId id="415" r:id="rId24"/>
    <p:sldId id="416" r:id="rId25"/>
    <p:sldId id="414" r:id="rId26"/>
    <p:sldId id="376" r:id="rId27"/>
    <p:sldId id="374" r:id="rId28"/>
    <p:sldId id="375" r:id="rId29"/>
    <p:sldId id="421" r:id="rId30"/>
    <p:sldId id="422" r:id="rId31"/>
    <p:sldId id="424" r:id="rId32"/>
    <p:sldId id="417" r:id="rId33"/>
    <p:sldId id="420" r:id="rId34"/>
    <p:sldId id="418" r:id="rId35"/>
    <p:sldId id="419" r:id="rId36"/>
    <p:sldId id="335" r:id="rId37"/>
    <p:sldId id="379" r:id="rId38"/>
    <p:sldId id="338" r:id="rId39"/>
    <p:sldId id="342" r:id="rId40"/>
    <p:sldId id="339" r:id="rId41"/>
    <p:sldId id="340" r:id="rId42"/>
    <p:sldId id="425" r:id="rId43"/>
    <p:sldId id="428" r:id="rId44"/>
    <p:sldId id="377" r:id="rId45"/>
    <p:sldId id="336" r:id="rId46"/>
    <p:sldId id="337" r:id="rId47"/>
    <p:sldId id="341" r:id="rId48"/>
    <p:sldId id="429" r:id="rId49"/>
    <p:sldId id="430" r:id="rId50"/>
    <p:sldId id="431" r:id="rId51"/>
    <p:sldId id="343" r:id="rId52"/>
    <p:sldId id="345" r:id="rId53"/>
    <p:sldId id="344" r:id="rId54"/>
    <p:sldId id="346" r:id="rId55"/>
    <p:sldId id="438" r:id="rId56"/>
    <p:sldId id="439" r:id="rId57"/>
    <p:sldId id="442" r:id="rId58"/>
    <p:sldId id="441" r:id="rId59"/>
    <p:sldId id="380" r:id="rId60"/>
    <p:sldId id="381" r:id="rId61"/>
    <p:sldId id="382" r:id="rId62"/>
    <p:sldId id="383" r:id="rId63"/>
    <p:sldId id="384" r:id="rId64"/>
    <p:sldId id="385" r:id="rId65"/>
    <p:sldId id="387" r:id="rId66"/>
    <p:sldId id="386" r:id="rId67"/>
    <p:sldId id="432" r:id="rId68"/>
    <p:sldId id="434" r:id="rId69"/>
    <p:sldId id="457" r:id="rId70"/>
    <p:sldId id="437" r:id="rId71"/>
    <p:sldId id="347" r:id="rId72"/>
    <p:sldId id="350" r:id="rId73"/>
    <p:sldId id="348" r:id="rId74"/>
    <p:sldId id="349" r:id="rId75"/>
    <p:sldId id="359" r:id="rId76"/>
    <p:sldId id="390" r:id="rId77"/>
    <p:sldId id="389" r:id="rId78"/>
    <p:sldId id="391" r:id="rId79"/>
    <p:sldId id="388" r:id="rId80"/>
    <p:sldId id="361" r:id="rId81"/>
    <p:sldId id="362" r:id="rId82"/>
    <p:sldId id="399" r:id="rId83"/>
    <p:sldId id="368" r:id="rId84"/>
    <p:sldId id="367" r:id="rId85"/>
    <p:sldId id="443" r:id="rId86"/>
    <p:sldId id="444" r:id="rId87"/>
    <p:sldId id="445" r:id="rId88"/>
    <p:sldId id="396" r:id="rId89"/>
    <p:sldId id="397" r:id="rId90"/>
    <p:sldId id="398" r:id="rId91"/>
    <p:sldId id="363" r:id="rId92"/>
    <p:sldId id="365" r:id="rId93"/>
    <p:sldId id="446" r:id="rId94"/>
    <p:sldId id="449" r:id="rId95"/>
    <p:sldId id="447" r:id="rId96"/>
    <p:sldId id="448" r:id="rId97"/>
    <p:sldId id="392" r:id="rId98"/>
    <p:sldId id="394" r:id="rId99"/>
    <p:sldId id="395" r:id="rId100"/>
    <p:sldId id="450" r:id="rId101"/>
    <p:sldId id="452" r:id="rId102"/>
    <p:sldId id="366" r:id="rId103"/>
    <p:sldId id="401" r:id="rId104"/>
    <p:sldId id="400" r:id="rId105"/>
    <p:sldId id="402" r:id="rId106"/>
    <p:sldId id="403" r:id="rId107"/>
    <p:sldId id="404" r:id="rId108"/>
    <p:sldId id="405" r:id="rId109"/>
    <p:sldId id="410" r:id="rId110"/>
    <p:sldId id="411" r:id="rId111"/>
    <p:sldId id="412" r:id="rId112"/>
    <p:sldId id="453" r:id="rId113"/>
    <p:sldId id="454" r:id="rId114"/>
    <p:sldId id="455" r:id="rId115"/>
  </p:sldIdLst>
  <p:sldSz cx="9144000" cy="6858000" type="screen4x3"/>
  <p:notesSz cx="6858000" cy="9144000"/>
  <p:embeddedFontLst>
    <p:embeddedFont>
      <p:font typeface="Calibri" panose="020F0502020204030204" pitchFamily="34" charset="0"/>
      <p:regular r:id="rId118"/>
      <p:bold r:id="rId119"/>
      <p:italic r:id="rId120"/>
      <p:boldItalic r:id="rId121"/>
    </p:embeddedFont>
    <p:embeddedFont>
      <p:font typeface="Caviar Dreams" panose="020B0402020204020504" pitchFamily="34" charset="0"/>
      <p:regular r:id="rId122"/>
      <p:bold r:id="rId123"/>
      <p:italic r:id="rId124"/>
      <p:boldItalic r:id="rId125"/>
    </p:embeddedFont>
    <p:embeddedFont>
      <p:font typeface="Helvetica" panose="020B0604020202020204" pitchFamily="34" charset="0"/>
      <p:regular r:id="rId126"/>
      <p:bold r:id="rId127"/>
      <p:italic r:id="rId128"/>
      <p:boldItalic r:id="rId129"/>
    </p:embeddedFont>
    <p:embeddedFont>
      <p:font typeface="Open Sans" panose="020B0606030504020204" pitchFamily="34" charset="0"/>
      <p:regular r:id="rId130"/>
      <p:bold r:id="rId131"/>
      <p:italic r:id="rId132"/>
      <p:boldItalic r:id="rId133"/>
    </p:embeddedFont>
  </p:embeddedFontLst>
  <p:custDataLst>
    <p:tags r:id="rId1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4E61F0-F839-440D-9774-3AF3F3251661}">
          <p14:sldIdLst>
            <p14:sldId id="292"/>
            <p14:sldId id="409"/>
            <p14:sldId id="297"/>
            <p14:sldId id="456"/>
            <p14:sldId id="358"/>
            <p14:sldId id="407"/>
            <p14:sldId id="408"/>
            <p14:sldId id="357"/>
            <p14:sldId id="413"/>
            <p14:sldId id="369"/>
            <p14:sldId id="356"/>
            <p14:sldId id="329"/>
            <p14:sldId id="332"/>
            <p14:sldId id="333"/>
            <p14:sldId id="370"/>
            <p14:sldId id="371"/>
            <p14:sldId id="372"/>
            <p14:sldId id="373"/>
            <p14:sldId id="415"/>
            <p14:sldId id="416"/>
            <p14:sldId id="414"/>
            <p14:sldId id="376"/>
            <p14:sldId id="374"/>
            <p14:sldId id="375"/>
            <p14:sldId id="421"/>
            <p14:sldId id="422"/>
            <p14:sldId id="424"/>
            <p14:sldId id="417"/>
            <p14:sldId id="420"/>
            <p14:sldId id="418"/>
            <p14:sldId id="419"/>
            <p14:sldId id="335"/>
            <p14:sldId id="379"/>
            <p14:sldId id="338"/>
            <p14:sldId id="342"/>
            <p14:sldId id="339"/>
            <p14:sldId id="340"/>
            <p14:sldId id="425"/>
            <p14:sldId id="428"/>
            <p14:sldId id="377"/>
            <p14:sldId id="336"/>
            <p14:sldId id="337"/>
            <p14:sldId id="341"/>
            <p14:sldId id="429"/>
            <p14:sldId id="430"/>
            <p14:sldId id="431"/>
            <p14:sldId id="343"/>
            <p14:sldId id="345"/>
            <p14:sldId id="344"/>
            <p14:sldId id="346"/>
            <p14:sldId id="438"/>
            <p14:sldId id="439"/>
            <p14:sldId id="442"/>
            <p14:sldId id="441"/>
            <p14:sldId id="380"/>
            <p14:sldId id="381"/>
            <p14:sldId id="382"/>
            <p14:sldId id="383"/>
            <p14:sldId id="384"/>
            <p14:sldId id="385"/>
            <p14:sldId id="387"/>
            <p14:sldId id="386"/>
            <p14:sldId id="432"/>
            <p14:sldId id="434"/>
            <p14:sldId id="457"/>
            <p14:sldId id="437"/>
            <p14:sldId id="347"/>
            <p14:sldId id="350"/>
            <p14:sldId id="348"/>
            <p14:sldId id="349"/>
            <p14:sldId id="359"/>
            <p14:sldId id="390"/>
            <p14:sldId id="389"/>
            <p14:sldId id="391"/>
            <p14:sldId id="388"/>
            <p14:sldId id="361"/>
            <p14:sldId id="362"/>
            <p14:sldId id="399"/>
            <p14:sldId id="368"/>
            <p14:sldId id="367"/>
            <p14:sldId id="443"/>
            <p14:sldId id="444"/>
            <p14:sldId id="445"/>
            <p14:sldId id="396"/>
            <p14:sldId id="397"/>
            <p14:sldId id="398"/>
            <p14:sldId id="363"/>
            <p14:sldId id="365"/>
            <p14:sldId id="446"/>
            <p14:sldId id="449"/>
            <p14:sldId id="447"/>
            <p14:sldId id="448"/>
            <p14:sldId id="392"/>
            <p14:sldId id="394"/>
            <p14:sldId id="395"/>
            <p14:sldId id="450"/>
            <p14:sldId id="452"/>
            <p14:sldId id="366"/>
            <p14:sldId id="401"/>
            <p14:sldId id="400"/>
            <p14:sldId id="402"/>
            <p14:sldId id="403"/>
            <p14:sldId id="404"/>
            <p14:sldId id="405"/>
            <p14:sldId id="410"/>
            <p14:sldId id="411"/>
            <p14:sldId id="412"/>
            <p14:sldId id="453"/>
            <p14:sldId id="454"/>
            <p14:sldId id="4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49295D"/>
    <a:srgbClr val="29203F"/>
    <a:srgbClr val="FFC057"/>
    <a:srgbClr val="EAEAEA"/>
    <a:srgbClr val="8AC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836CD4-3ECE-40B1-A56B-9CD552B5F481}" v="964" dt="2020-05-19T13:43:41.922"/>
    <p1510:client id="{3B74E696-0AA2-4F05-861E-F190537C0A5B}" v="100" dt="2020-05-19T22:02:06.504"/>
    <p1510:client id="{D9C6F21D-03A9-41DE-BD39-AB39F243ED35}" v="2" dt="2020-05-19T13:52:13.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432" y="-4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handoutMaster" Target="handoutMasters/handoutMaster1.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font" Target="fonts/font1.fntdata"/><Relationship Id="rId134" Type="http://schemas.openxmlformats.org/officeDocument/2006/relationships/tags" Target="tags/tag1.xml"/><Relationship Id="rId139" Type="http://schemas.microsoft.com/office/2015/10/relationships/revisionInfo" Target="revisionInfo.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font" Target="fonts/font2.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13.fntdata"/><Relationship Id="rId135" Type="http://schemas.openxmlformats.org/officeDocument/2006/relationships/presProps" Target="pres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font" Target="fonts/font14.fntdata"/><Relationship Id="rId136"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4.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notesMaster" Target="notesMasters/notesMaster1.xml"/><Relationship Id="rId13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5.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10.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56CE15F-B349-4E79-871C-62C6F051495B}" type="datetimeFigureOut">
              <a:rPr lang="en-US" smtClean="0"/>
              <a:pPr/>
              <a:t>5/19/2020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85393A-1D2C-4C49-8DFA-FCC9C978951B}" type="slidenum">
              <a:rPr lang="en-US" smtClean="0"/>
              <a:pPr/>
              <a:t>‹#›</a:t>
            </a:fld>
            <a:endParaRPr lang="en-US"/>
          </a:p>
        </p:txBody>
      </p:sp>
    </p:spTree>
    <p:extLst>
      <p:ext uri="{BB962C8B-B14F-4D97-AF65-F5344CB8AC3E}">
        <p14:creationId xmlns:p14="http://schemas.microsoft.com/office/powerpoint/2010/main" val="3259546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D117D4-F60F-4ED7-8FA4-263EAC1A0A20}" type="datetimeFigureOut">
              <a:rPr lang="en-US" smtClean="0"/>
              <a:pPr/>
              <a:t>5/19/2020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E3555A-CF7D-48AA-A9F6-C6B115951012}" type="slidenum">
              <a:rPr lang="en-US" smtClean="0"/>
              <a:pPr/>
              <a:t>‹#›</a:t>
            </a:fld>
            <a:endParaRPr lang="en-US"/>
          </a:p>
        </p:txBody>
      </p:sp>
    </p:spTree>
    <p:extLst>
      <p:ext uri="{BB962C8B-B14F-4D97-AF65-F5344CB8AC3E}">
        <p14:creationId xmlns:p14="http://schemas.microsoft.com/office/powerpoint/2010/main" val="3332145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BE3555A-CF7D-48AA-A9F6-C6B115951012}"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227203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E3555A-CF7D-48AA-A9F6-C6B115951012}" type="slidenum">
              <a:rPr lang="en-US" smtClean="0"/>
              <a:pPr/>
              <a:t>4</a:t>
            </a:fld>
            <a:endParaRPr lang="en-US"/>
          </a:p>
        </p:txBody>
      </p:sp>
    </p:spTree>
    <p:extLst>
      <p:ext uri="{BB962C8B-B14F-4D97-AF65-F5344CB8AC3E}">
        <p14:creationId xmlns:p14="http://schemas.microsoft.com/office/powerpoint/2010/main" val="2304816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E3555A-CF7D-48AA-A9F6-C6B115951012}" type="slidenum">
              <a:rPr lang="en-US" smtClean="0"/>
              <a:pPr/>
              <a:t>46</a:t>
            </a:fld>
            <a:endParaRPr lang="en-US"/>
          </a:p>
        </p:txBody>
      </p:sp>
    </p:spTree>
    <p:extLst>
      <p:ext uri="{BB962C8B-B14F-4D97-AF65-F5344CB8AC3E}">
        <p14:creationId xmlns:p14="http://schemas.microsoft.com/office/powerpoint/2010/main" val="329136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E3555A-CF7D-48AA-A9F6-C6B115951012}" type="slidenum">
              <a:rPr lang="en-US" smtClean="0"/>
              <a:pPr/>
              <a:t>64</a:t>
            </a:fld>
            <a:endParaRPr lang="en-US"/>
          </a:p>
        </p:txBody>
      </p:sp>
    </p:spTree>
    <p:extLst>
      <p:ext uri="{BB962C8B-B14F-4D97-AF65-F5344CB8AC3E}">
        <p14:creationId xmlns:p14="http://schemas.microsoft.com/office/powerpoint/2010/main" val="2593334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E3555A-CF7D-48AA-A9F6-C6B115951012}" type="slidenum">
              <a:rPr lang="en-US" smtClean="0"/>
              <a:pPr/>
              <a:t>65</a:t>
            </a:fld>
            <a:endParaRPr lang="en-US"/>
          </a:p>
        </p:txBody>
      </p:sp>
    </p:spTree>
    <p:extLst>
      <p:ext uri="{BB962C8B-B14F-4D97-AF65-F5344CB8AC3E}">
        <p14:creationId xmlns:p14="http://schemas.microsoft.com/office/powerpoint/2010/main" val="3900073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E3555A-CF7D-48AA-A9F6-C6B115951012}" type="slidenum">
              <a:rPr lang="en-US" smtClean="0"/>
              <a:pPr/>
              <a:t>92</a:t>
            </a:fld>
            <a:endParaRPr lang="en-US"/>
          </a:p>
        </p:txBody>
      </p:sp>
    </p:spTree>
    <p:extLst>
      <p:ext uri="{BB962C8B-B14F-4D97-AF65-F5344CB8AC3E}">
        <p14:creationId xmlns:p14="http://schemas.microsoft.com/office/powerpoint/2010/main" val="3923367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E3555A-CF7D-48AA-A9F6-C6B115951012}" type="slidenum">
              <a:rPr lang="en-US" smtClean="0"/>
              <a:pPr/>
              <a:t>93</a:t>
            </a:fld>
            <a:endParaRPr lang="en-US"/>
          </a:p>
        </p:txBody>
      </p:sp>
    </p:spTree>
    <p:extLst>
      <p:ext uri="{BB962C8B-B14F-4D97-AF65-F5344CB8AC3E}">
        <p14:creationId xmlns:p14="http://schemas.microsoft.com/office/powerpoint/2010/main" val="68709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E3555A-CF7D-48AA-A9F6-C6B115951012}" type="slidenum">
              <a:rPr lang="en-US" smtClean="0"/>
              <a:pPr/>
              <a:t>96</a:t>
            </a:fld>
            <a:endParaRPr lang="en-US"/>
          </a:p>
        </p:txBody>
      </p:sp>
    </p:spTree>
    <p:extLst>
      <p:ext uri="{BB962C8B-B14F-4D97-AF65-F5344CB8AC3E}">
        <p14:creationId xmlns:p14="http://schemas.microsoft.com/office/powerpoint/2010/main" val="392503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E3555A-CF7D-48AA-A9F6-C6B115951012}" type="slidenum">
              <a:rPr lang="en-US" smtClean="0"/>
              <a:pPr/>
              <a:t>110</a:t>
            </a:fld>
            <a:endParaRPr lang="en-US"/>
          </a:p>
        </p:txBody>
      </p:sp>
    </p:spTree>
    <p:extLst>
      <p:ext uri="{BB962C8B-B14F-4D97-AF65-F5344CB8AC3E}">
        <p14:creationId xmlns:p14="http://schemas.microsoft.com/office/powerpoint/2010/main" val="30813952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of_wave.jpg"/>
          <p:cNvPicPr>
            <a:picLocks noChangeAspect="1"/>
          </p:cNvPicPr>
          <p:nvPr userDrawn="1"/>
        </p:nvPicPr>
        <p:blipFill>
          <a:blip r:embed="rId2" cstate="print"/>
          <a:stretch>
            <a:fillRect/>
          </a:stretch>
        </p:blipFill>
        <p:spPr>
          <a:xfrm>
            <a:off x="0" y="5157192"/>
            <a:ext cx="9144000" cy="1700808"/>
          </a:xfrm>
          <a:prstGeom prst="rect">
            <a:avLst/>
          </a:prstGeom>
        </p:spPr>
      </p:pic>
      <p:sp>
        <p:nvSpPr>
          <p:cNvPr id="2" name="Title 1"/>
          <p:cNvSpPr>
            <a:spLocks noGrp="1"/>
          </p:cNvSpPr>
          <p:nvPr>
            <p:ph type="ctrTitle" hasCustomPrompt="1"/>
          </p:nvPr>
        </p:nvSpPr>
        <p:spPr>
          <a:xfrm>
            <a:off x="683568" y="1601664"/>
            <a:ext cx="7772400" cy="1470025"/>
          </a:xfrm>
        </p:spPr>
        <p:txBody>
          <a:bodyPr/>
          <a:lstStyle>
            <a:lvl1pPr marL="0" marR="0" indent="0" algn="ctr" defTabSz="914400" rtl="0" eaLnBrk="1" fontAlgn="auto" latinLnBrk="0" hangingPunct="1">
              <a:lnSpc>
                <a:spcPct val="100000"/>
              </a:lnSpc>
              <a:spcBef>
                <a:spcPct val="0"/>
              </a:spcBef>
              <a:spcAft>
                <a:spcPts val="0"/>
              </a:spcAft>
              <a:buClrTx/>
              <a:buSzTx/>
              <a:buFontTx/>
              <a:buNone/>
              <a:tabLst/>
              <a:defRPr b="0"/>
            </a:lvl1pPr>
          </a:lstStyle>
          <a:p>
            <a:r>
              <a:rPr lang="en-US"/>
              <a:t>Collect Earth – Kyrgyzstan</a:t>
            </a:r>
            <a:br>
              <a:rPr lang="en-US"/>
            </a:br>
            <a:r>
              <a:rPr lang="en-US"/>
              <a:t>Training workshop</a:t>
            </a:r>
          </a:p>
        </p:txBody>
      </p:sp>
      <p:sp>
        <p:nvSpPr>
          <p:cNvPr id="3" name="Subtitle 2"/>
          <p:cNvSpPr>
            <a:spLocks noGrp="1"/>
          </p:cNvSpPr>
          <p:nvPr>
            <p:ph type="subTitle" idx="1" hasCustomPrompt="1"/>
          </p:nvPr>
        </p:nvSpPr>
        <p:spPr>
          <a:xfrm>
            <a:off x="1371600" y="3260576"/>
            <a:ext cx="6400800" cy="2112640"/>
          </a:xfrm>
        </p:spPr>
        <p:txBody>
          <a:bodyPr anchor="ctr"/>
          <a:lstStyle>
            <a:lvl1pPr marL="0" indent="0" algn="ctr">
              <a:buNone/>
              <a:defRPr sz="20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Bishkek, Kyrgyzstan</a:t>
            </a:r>
          </a:p>
          <a:p>
            <a:r>
              <a:rPr lang="en-US"/>
              <a:t>29 September 2014 – 5 October 2014</a:t>
            </a:r>
          </a:p>
          <a:p>
            <a:endParaRPr lang="en-US"/>
          </a:p>
          <a:p>
            <a:r>
              <a:rPr lang="en-US"/>
              <a:t>Danilo Mollicone</a:t>
            </a:r>
          </a:p>
          <a:p>
            <a:r>
              <a:rPr lang="en-US"/>
              <a:t>Adia Bey</a:t>
            </a:r>
          </a:p>
        </p:txBody>
      </p:sp>
      <p:sp>
        <p:nvSpPr>
          <p:cNvPr id="4"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7F5429B9-7CC6-4211-A008-591F01C28F5D}" type="datetime1">
              <a:rPr lang="en-US" smtClean="0"/>
              <a:pPr/>
              <a:t>5/19/2020</a:t>
            </a:fld>
            <a:endParaRPr lang="en-US"/>
          </a:p>
        </p:txBody>
      </p:sp>
      <p:sp>
        <p:nvSpPr>
          <p:cNvPr id="5"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t>Footer</a:t>
            </a:r>
          </a:p>
        </p:txBody>
      </p:sp>
      <p:sp>
        <p:nvSpPr>
          <p:cNvPr id="6"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pPr/>
              <a:t>‹#›</a:t>
            </a:fld>
            <a:endParaRPr lang="en-US"/>
          </a:p>
        </p:txBody>
      </p:sp>
      <p:pic>
        <p:nvPicPr>
          <p:cNvPr id="7" name="Picture 6" descr="of_logo_horizontal_small.png"/>
          <p:cNvPicPr>
            <a:picLocks noChangeAspect="1"/>
          </p:cNvPicPr>
          <p:nvPr userDrawn="1"/>
        </p:nvPicPr>
        <p:blipFill>
          <a:blip r:embed="rId3" cstate="print"/>
          <a:stretch>
            <a:fillRect/>
          </a:stretch>
        </p:blipFill>
        <p:spPr>
          <a:xfrm>
            <a:off x="2620815" y="404664"/>
            <a:ext cx="3902370" cy="1008112"/>
          </a:xfrm>
          <a:prstGeom prst="rect">
            <a:avLst/>
          </a:prstGeom>
        </p:spPr>
      </p:pic>
      <p:pic>
        <p:nvPicPr>
          <p:cNvPr id="9" name="Picture 8" descr="FAO_blue_20.png"/>
          <p:cNvPicPr>
            <a:picLocks noChangeAspect="1"/>
          </p:cNvPicPr>
          <p:nvPr userDrawn="1"/>
        </p:nvPicPr>
        <p:blipFill>
          <a:blip r:embed="rId4" cstate="print"/>
          <a:stretch>
            <a:fillRect/>
          </a:stretch>
        </p:blipFill>
        <p:spPr>
          <a:xfrm>
            <a:off x="8100392" y="5661248"/>
            <a:ext cx="648072" cy="6480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Line Title with Bullets">
  <p:cSld name="One Line Title with Bullets">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42650" y="198767"/>
            <a:ext cx="8511600" cy="865600"/>
          </a:xfrm>
          <a:prstGeom prst="rect">
            <a:avLst/>
          </a:prstGeom>
          <a:noFill/>
          <a:ln>
            <a:noFill/>
          </a:ln>
        </p:spPr>
        <p:txBody>
          <a:bodyPr spcFirstLastPara="1" wrap="square" lIns="91425" tIns="91425" rIns="91425" bIns="91425" anchor="t" anchorCtr="0"/>
          <a:lstStyle>
            <a:lvl1pPr marL="0" marR="0" lvl="0" indent="-139700" algn="l" rtl="0">
              <a:spcBef>
                <a:spcPts val="0"/>
              </a:spcBef>
              <a:spcAft>
                <a:spcPts val="0"/>
              </a:spcAft>
              <a:buClr>
                <a:srgbClr val="579DBE"/>
              </a:buClr>
              <a:buSzPts val="2200"/>
              <a:buFont typeface="Open Sans"/>
              <a:buChar char="●"/>
              <a:defRPr sz="2200">
                <a:solidFill>
                  <a:srgbClr val="579DBE"/>
                </a:solidFill>
                <a:latin typeface="Open Sans"/>
                <a:ea typeface="Open Sans"/>
                <a:cs typeface="Open Sans"/>
                <a:sym typeface="Open Sans"/>
              </a:defRPr>
            </a:lvl1pPr>
            <a:lvl2pPr marL="0" marR="0" lvl="1" indent="-88900" algn="l" rtl="0">
              <a:spcBef>
                <a:spcPts val="0"/>
              </a:spcBef>
              <a:spcAft>
                <a:spcPts val="0"/>
              </a:spcAft>
              <a:buClr>
                <a:srgbClr val="579DBE"/>
              </a:buClr>
              <a:buSzPts val="1400"/>
              <a:buChar char="○"/>
              <a:defRPr>
                <a:solidFill>
                  <a:srgbClr val="579DBE"/>
                </a:solidFill>
              </a:defRPr>
            </a:lvl2pPr>
            <a:lvl3pPr marL="0" marR="0" lvl="2" indent="-88900" algn="l" rtl="0">
              <a:spcBef>
                <a:spcPts val="0"/>
              </a:spcBef>
              <a:spcAft>
                <a:spcPts val="0"/>
              </a:spcAft>
              <a:buClr>
                <a:srgbClr val="579DBE"/>
              </a:buClr>
              <a:buSzPts val="1400"/>
              <a:buChar char="■"/>
              <a:defRPr>
                <a:solidFill>
                  <a:srgbClr val="579DBE"/>
                </a:solidFill>
              </a:defRPr>
            </a:lvl3pPr>
            <a:lvl4pPr marL="0" marR="0" lvl="3" indent="-88900" algn="l" rtl="0">
              <a:spcBef>
                <a:spcPts val="0"/>
              </a:spcBef>
              <a:spcAft>
                <a:spcPts val="0"/>
              </a:spcAft>
              <a:buClr>
                <a:srgbClr val="579DBE"/>
              </a:buClr>
              <a:buSzPts val="1400"/>
              <a:buChar char="●"/>
              <a:defRPr>
                <a:solidFill>
                  <a:srgbClr val="579DBE"/>
                </a:solidFill>
              </a:defRPr>
            </a:lvl4pPr>
            <a:lvl5pPr marL="0" marR="0" lvl="4" indent="-88900" algn="l" rtl="0">
              <a:spcBef>
                <a:spcPts val="0"/>
              </a:spcBef>
              <a:spcAft>
                <a:spcPts val="0"/>
              </a:spcAft>
              <a:buClr>
                <a:srgbClr val="579DBE"/>
              </a:buClr>
              <a:buSzPts val="1400"/>
              <a:buChar char="○"/>
              <a:defRPr>
                <a:solidFill>
                  <a:srgbClr val="579DBE"/>
                </a:solidFill>
              </a:defRPr>
            </a:lvl5pPr>
            <a:lvl6pPr marL="457200" marR="0" lvl="5" indent="-88900" algn="l" rtl="0">
              <a:spcBef>
                <a:spcPts val="0"/>
              </a:spcBef>
              <a:spcAft>
                <a:spcPts val="0"/>
              </a:spcAft>
              <a:buClr>
                <a:srgbClr val="579DBE"/>
              </a:buClr>
              <a:buSzPts val="1400"/>
              <a:buChar char="■"/>
              <a:defRPr>
                <a:solidFill>
                  <a:srgbClr val="579DBE"/>
                </a:solidFill>
              </a:defRPr>
            </a:lvl6pPr>
            <a:lvl7pPr marL="914400" marR="0" lvl="6" indent="-88900" algn="l" rtl="0">
              <a:spcBef>
                <a:spcPts val="0"/>
              </a:spcBef>
              <a:spcAft>
                <a:spcPts val="0"/>
              </a:spcAft>
              <a:buClr>
                <a:srgbClr val="579DBE"/>
              </a:buClr>
              <a:buSzPts val="1400"/>
              <a:buChar char="●"/>
              <a:defRPr>
                <a:solidFill>
                  <a:srgbClr val="579DBE"/>
                </a:solidFill>
              </a:defRPr>
            </a:lvl7pPr>
            <a:lvl8pPr marL="1371600" marR="0" lvl="7" indent="-88900" algn="l" rtl="0">
              <a:spcBef>
                <a:spcPts val="0"/>
              </a:spcBef>
              <a:spcAft>
                <a:spcPts val="0"/>
              </a:spcAft>
              <a:buClr>
                <a:srgbClr val="579DBE"/>
              </a:buClr>
              <a:buSzPts val="1400"/>
              <a:buChar char="○"/>
              <a:defRPr>
                <a:solidFill>
                  <a:srgbClr val="579DBE"/>
                </a:solidFill>
              </a:defRPr>
            </a:lvl8pPr>
            <a:lvl9pPr marL="1828800" marR="0" lvl="8" indent="-88900" algn="l" rtl="0">
              <a:spcBef>
                <a:spcPts val="0"/>
              </a:spcBef>
              <a:spcAft>
                <a:spcPts val="0"/>
              </a:spcAft>
              <a:buClr>
                <a:srgbClr val="579DBE"/>
              </a:buClr>
              <a:buSzPts val="1400"/>
              <a:buChar char="■"/>
              <a:defRPr>
                <a:solidFill>
                  <a:srgbClr val="579DBE"/>
                </a:solidFill>
              </a:defRPr>
            </a:lvl9pPr>
          </a:lstStyle>
          <a:p>
            <a:endParaRPr/>
          </a:p>
        </p:txBody>
      </p:sp>
      <p:sp>
        <p:nvSpPr>
          <p:cNvPr id="249" name="Shape 249"/>
          <p:cNvSpPr txBox="1">
            <a:spLocks noGrp="1"/>
          </p:cNvSpPr>
          <p:nvPr>
            <p:ph type="body" idx="1"/>
          </p:nvPr>
        </p:nvSpPr>
        <p:spPr>
          <a:xfrm>
            <a:off x="242650" y="1124733"/>
            <a:ext cx="8553000" cy="4936800"/>
          </a:xfrm>
          <a:prstGeom prst="rect">
            <a:avLst/>
          </a:prstGeom>
          <a:noFill/>
          <a:ln>
            <a:noFill/>
          </a:ln>
        </p:spPr>
        <p:txBody>
          <a:bodyPr spcFirstLastPara="1" wrap="square" lIns="91425" tIns="91425" rIns="91425" bIns="91425" anchor="t" anchorCtr="0"/>
          <a:lstStyle>
            <a:lvl1pPr marL="457200" marR="0" lvl="0" indent="-330200" algn="l" rtl="0">
              <a:lnSpc>
                <a:spcPct val="100000"/>
              </a:lnSpc>
              <a:spcBef>
                <a:spcPts val="600"/>
              </a:spcBef>
              <a:spcAft>
                <a:spcPts val="0"/>
              </a:spcAft>
              <a:buSzPts val="1600"/>
              <a:buFont typeface="Open Sans"/>
              <a:buChar char="•"/>
              <a:defRPr sz="1600">
                <a:latin typeface="Open Sans"/>
                <a:ea typeface="Open Sans"/>
                <a:cs typeface="Open Sans"/>
                <a:sym typeface="Open Sans"/>
              </a:defRPr>
            </a:lvl1pPr>
            <a:lvl2pPr marL="914400" marR="0" lvl="1" indent="-317500" algn="l" rtl="0">
              <a:lnSpc>
                <a:spcPct val="100000"/>
              </a:lnSpc>
              <a:spcBef>
                <a:spcPts val="600"/>
              </a:spcBef>
              <a:spcAft>
                <a:spcPts val="0"/>
              </a:spcAft>
              <a:buSzPts val="1400"/>
              <a:buFont typeface="Open Sans"/>
              <a:buChar char="–"/>
              <a:defRPr sz="1400">
                <a:latin typeface="Open Sans"/>
                <a:ea typeface="Open Sans"/>
                <a:cs typeface="Open Sans"/>
                <a:sym typeface="Open Sans"/>
              </a:defRPr>
            </a:lvl2pPr>
            <a:lvl3pPr marL="1371600" marR="0" lvl="2" indent="-304800" algn="l" rtl="0">
              <a:lnSpc>
                <a:spcPct val="100000"/>
              </a:lnSpc>
              <a:spcBef>
                <a:spcPts val="600"/>
              </a:spcBef>
              <a:spcAft>
                <a:spcPts val="0"/>
              </a:spcAft>
              <a:buSzPts val="1200"/>
              <a:buFont typeface="Open Sans"/>
              <a:buChar char="•"/>
              <a:defRPr sz="1200">
                <a:latin typeface="Open Sans"/>
                <a:ea typeface="Open Sans"/>
                <a:cs typeface="Open Sans"/>
                <a:sym typeface="Open Sans"/>
              </a:defRPr>
            </a:lvl3pPr>
            <a:lvl4pPr marL="1828800" marR="0" lvl="3" indent="-304800" algn="l" rtl="0">
              <a:lnSpc>
                <a:spcPct val="100000"/>
              </a:lnSpc>
              <a:spcBef>
                <a:spcPts val="600"/>
              </a:spcBef>
              <a:spcAft>
                <a:spcPts val="0"/>
              </a:spcAft>
              <a:buSzPts val="1200"/>
              <a:buFont typeface="Open Sans"/>
              <a:buChar char="–"/>
              <a:defRPr sz="1200">
                <a:latin typeface="Open Sans"/>
                <a:ea typeface="Open Sans"/>
                <a:cs typeface="Open Sans"/>
                <a:sym typeface="Open Sans"/>
              </a:defRPr>
            </a:lvl4pPr>
            <a:lvl5pPr marL="2286000" marR="0" lvl="4" indent="-292100" algn="l" rtl="0">
              <a:lnSpc>
                <a:spcPct val="100000"/>
              </a:lnSpc>
              <a:spcBef>
                <a:spcPts val="600"/>
              </a:spcBef>
              <a:spcAft>
                <a:spcPts val="0"/>
              </a:spcAft>
              <a:buSzPts val="1000"/>
              <a:buFont typeface="Open Sans"/>
              <a:buChar char="»"/>
              <a:defRPr sz="1000">
                <a:latin typeface="Open Sans"/>
                <a:ea typeface="Open Sans"/>
                <a:cs typeface="Open Sans"/>
                <a:sym typeface="Open Sans"/>
              </a:defRPr>
            </a:lvl5pPr>
            <a:lvl6pPr marL="2743200" marR="0" lvl="5" indent="-292100" algn="l" rtl="0">
              <a:spcBef>
                <a:spcPts val="400"/>
              </a:spcBef>
              <a:spcAft>
                <a:spcPts val="0"/>
              </a:spcAft>
              <a:buSzPts val="1000"/>
              <a:buFont typeface="Open Sans"/>
              <a:buChar char="•"/>
              <a:defRPr sz="1000">
                <a:latin typeface="Open Sans"/>
                <a:ea typeface="Open Sans"/>
                <a:cs typeface="Open Sans"/>
                <a:sym typeface="Open Sans"/>
              </a:defRPr>
            </a:lvl6pPr>
            <a:lvl7pPr marL="3200400" marR="0" lvl="6" indent="-292100" algn="l" rtl="0">
              <a:spcBef>
                <a:spcPts val="400"/>
              </a:spcBef>
              <a:spcAft>
                <a:spcPts val="0"/>
              </a:spcAft>
              <a:buSzPts val="1000"/>
              <a:buFont typeface="Open Sans"/>
              <a:buChar char="•"/>
              <a:defRPr sz="1000">
                <a:latin typeface="Open Sans"/>
                <a:ea typeface="Open Sans"/>
                <a:cs typeface="Open Sans"/>
                <a:sym typeface="Open Sans"/>
              </a:defRPr>
            </a:lvl7pPr>
            <a:lvl8pPr marL="3657600" marR="0" lvl="7" indent="-292100" algn="l" rtl="0">
              <a:spcBef>
                <a:spcPts val="400"/>
              </a:spcBef>
              <a:spcAft>
                <a:spcPts val="0"/>
              </a:spcAft>
              <a:buSzPts val="1000"/>
              <a:buFont typeface="Open Sans"/>
              <a:buChar char="•"/>
              <a:defRPr sz="1000">
                <a:latin typeface="Open Sans"/>
                <a:ea typeface="Open Sans"/>
                <a:cs typeface="Open Sans"/>
                <a:sym typeface="Open Sans"/>
              </a:defRPr>
            </a:lvl8pPr>
            <a:lvl9pPr marL="4114800" marR="0" lvl="8" indent="-292100" algn="l" rtl="0">
              <a:spcBef>
                <a:spcPts val="400"/>
              </a:spcBef>
              <a:spcAft>
                <a:spcPts val="0"/>
              </a:spcAft>
              <a:buSzPts val="1000"/>
              <a:buFont typeface="Open Sans"/>
              <a:buChar char="•"/>
              <a:defRPr sz="1000">
                <a:latin typeface="Open Sans"/>
                <a:ea typeface="Open Sans"/>
                <a:cs typeface="Open Sans"/>
                <a:sym typeface="Open Sans"/>
              </a:defRPr>
            </a:lvl9pPr>
          </a:lstStyle>
          <a:p>
            <a:endParaRPr/>
          </a:p>
        </p:txBody>
      </p:sp>
      <p:pic>
        <p:nvPicPr>
          <p:cNvPr id="250" name="Shape 250" descr="Rule.png"/>
          <p:cNvPicPr preferRelativeResize="0"/>
          <p:nvPr/>
        </p:nvPicPr>
        <p:blipFill>
          <a:blip r:embed="rId2">
            <a:alphaModFix/>
          </a:blip>
          <a:stretch>
            <a:fillRect/>
          </a:stretch>
        </p:blipFill>
        <p:spPr>
          <a:xfrm>
            <a:off x="0" y="6257120"/>
            <a:ext cx="9144000" cy="35560"/>
          </a:xfrm>
          <a:prstGeom prst="rect">
            <a:avLst/>
          </a:prstGeom>
          <a:noFill/>
          <a:ln>
            <a:noFill/>
          </a:ln>
        </p:spPr>
      </p:pic>
      <p:sp>
        <p:nvSpPr>
          <p:cNvPr id="251" name="Shape 251"/>
          <p:cNvSpPr txBox="1">
            <a:spLocks noGrp="1"/>
          </p:cNvSpPr>
          <p:nvPr>
            <p:ph type="body" idx="2"/>
          </p:nvPr>
        </p:nvSpPr>
        <p:spPr>
          <a:xfrm>
            <a:off x="2852425" y="6213967"/>
            <a:ext cx="5911800" cy="666000"/>
          </a:xfrm>
          <a:prstGeom prst="rect">
            <a:avLst/>
          </a:prstGeom>
        </p:spPr>
        <p:txBody>
          <a:bodyPr spcFirstLastPara="1" wrap="square" lIns="91425" tIns="91425" rIns="91425" bIns="91425" anchor="ctr" anchorCtr="0"/>
          <a:lstStyle>
            <a:lvl1pPr marL="457200" lvl="0" indent="-279400" algn="r" rtl="0">
              <a:spcBef>
                <a:spcPts val="600"/>
              </a:spcBef>
              <a:spcAft>
                <a:spcPts val="0"/>
              </a:spcAft>
              <a:buClr>
                <a:srgbClr val="262628"/>
              </a:buClr>
              <a:buSzPts val="800"/>
              <a:buChar char="•"/>
              <a:defRPr sz="800">
                <a:solidFill>
                  <a:srgbClr val="262628"/>
                </a:solidFill>
              </a:defRPr>
            </a:lvl1pPr>
            <a:lvl2pPr marL="914400" lvl="1" indent="-279400" algn="r" rtl="0">
              <a:spcBef>
                <a:spcPts val="600"/>
              </a:spcBef>
              <a:spcAft>
                <a:spcPts val="0"/>
              </a:spcAft>
              <a:buSzPts val="800"/>
              <a:buChar char="–"/>
              <a:defRPr sz="800"/>
            </a:lvl2pPr>
            <a:lvl3pPr marL="1371600" lvl="2" indent="-279400" algn="r" rtl="0">
              <a:spcBef>
                <a:spcPts val="600"/>
              </a:spcBef>
              <a:spcAft>
                <a:spcPts val="0"/>
              </a:spcAft>
              <a:buSzPts val="800"/>
              <a:buChar char="•"/>
              <a:defRPr sz="800"/>
            </a:lvl3pPr>
            <a:lvl4pPr marL="1828800" lvl="3" indent="-279400" algn="r" rtl="0">
              <a:spcBef>
                <a:spcPts val="600"/>
              </a:spcBef>
              <a:spcAft>
                <a:spcPts val="0"/>
              </a:spcAft>
              <a:buSzPts val="800"/>
              <a:buChar char="–"/>
              <a:defRPr sz="800"/>
            </a:lvl4pPr>
            <a:lvl5pPr marL="2286000" lvl="4" indent="-279400" algn="r" rtl="0">
              <a:spcBef>
                <a:spcPts val="600"/>
              </a:spcBef>
              <a:spcAft>
                <a:spcPts val="0"/>
              </a:spcAft>
              <a:buSzPts val="800"/>
              <a:buChar char="»"/>
              <a:defRPr sz="800"/>
            </a:lvl5pPr>
            <a:lvl6pPr marL="2743200" lvl="5" indent="-279400" algn="r" rtl="0">
              <a:spcBef>
                <a:spcPts val="400"/>
              </a:spcBef>
              <a:spcAft>
                <a:spcPts val="0"/>
              </a:spcAft>
              <a:buSzPts val="800"/>
              <a:buChar char="•"/>
              <a:defRPr sz="800"/>
            </a:lvl6pPr>
            <a:lvl7pPr marL="3200400" lvl="6" indent="-279400" algn="r" rtl="0">
              <a:spcBef>
                <a:spcPts val="400"/>
              </a:spcBef>
              <a:spcAft>
                <a:spcPts val="0"/>
              </a:spcAft>
              <a:buSzPts val="800"/>
              <a:buChar char="•"/>
              <a:defRPr sz="800"/>
            </a:lvl7pPr>
            <a:lvl8pPr marL="3657600" lvl="7" indent="-279400" algn="r" rtl="0">
              <a:spcBef>
                <a:spcPts val="400"/>
              </a:spcBef>
              <a:spcAft>
                <a:spcPts val="0"/>
              </a:spcAft>
              <a:buSzPts val="800"/>
              <a:buChar char="•"/>
              <a:defRPr sz="800"/>
            </a:lvl8pPr>
            <a:lvl9pPr marL="4114800" lvl="8" indent="-279400" algn="r" rtl="0">
              <a:spcBef>
                <a:spcPts val="400"/>
              </a:spcBef>
              <a:spcAft>
                <a:spcPts val="0"/>
              </a:spcAft>
              <a:buSzPts val="800"/>
              <a:buChar char="•"/>
              <a:defRPr sz="800"/>
            </a:lvl9pPr>
          </a:lstStyle>
          <a:p>
            <a:endParaRPr/>
          </a:p>
        </p:txBody>
      </p:sp>
      <p:sp>
        <p:nvSpPr>
          <p:cNvPr id="252" name="Shape 252"/>
          <p:cNvSpPr/>
          <p:nvPr/>
        </p:nvSpPr>
        <p:spPr>
          <a:xfrm>
            <a:off x="7735273" y="6248793"/>
            <a:ext cx="206400" cy="36400"/>
          </a:xfrm>
          <a:prstGeom prst="rect">
            <a:avLst/>
          </a:prstGeom>
          <a:solidFill>
            <a:srgbClr val="3369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3" name="Shape 253"/>
          <p:cNvSpPr/>
          <p:nvPr/>
        </p:nvSpPr>
        <p:spPr>
          <a:xfrm>
            <a:off x="8351309" y="6248793"/>
            <a:ext cx="205200" cy="36400"/>
          </a:xfrm>
          <a:prstGeom prst="rect">
            <a:avLst/>
          </a:prstGeom>
          <a:solidFill>
            <a:srgbClr val="D50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4" name="Shape 254"/>
          <p:cNvSpPr/>
          <p:nvPr/>
        </p:nvSpPr>
        <p:spPr>
          <a:xfrm>
            <a:off x="8556341" y="6248793"/>
            <a:ext cx="206400" cy="36400"/>
          </a:xfrm>
          <a:prstGeom prst="rect">
            <a:avLst/>
          </a:prstGeom>
          <a:solidFill>
            <a:srgbClr val="C9CD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5" name="Shape 255"/>
          <p:cNvSpPr/>
          <p:nvPr/>
        </p:nvSpPr>
        <p:spPr>
          <a:xfrm>
            <a:off x="7941396" y="6248793"/>
            <a:ext cx="206400" cy="36400"/>
          </a:xfrm>
          <a:prstGeom prst="rect">
            <a:avLst/>
          </a:prstGeom>
          <a:solidFill>
            <a:srgbClr val="EEB21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56" name="Shape 256"/>
          <p:cNvSpPr/>
          <p:nvPr/>
        </p:nvSpPr>
        <p:spPr>
          <a:xfrm>
            <a:off x="8147519" y="6248793"/>
            <a:ext cx="204900" cy="36400"/>
          </a:xfrm>
          <a:prstGeom prst="rect">
            <a:avLst/>
          </a:prstGeom>
          <a:solidFill>
            <a:srgbClr val="0099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57" name="Shape 257"/>
          <p:cNvPicPr preferRelativeResize="0"/>
          <p:nvPr/>
        </p:nvPicPr>
        <p:blipFill>
          <a:blip r:embed="rId3">
            <a:alphaModFix/>
          </a:blip>
          <a:stretch>
            <a:fillRect/>
          </a:stretch>
        </p:blipFill>
        <p:spPr>
          <a:xfrm>
            <a:off x="84775" y="6377533"/>
            <a:ext cx="1669100" cy="470067"/>
          </a:xfrm>
          <a:prstGeom prst="rect">
            <a:avLst/>
          </a:prstGeom>
          <a:noFill/>
          <a:ln>
            <a:noFill/>
          </a:ln>
        </p:spPr>
      </p:pic>
      <p:pic>
        <p:nvPicPr>
          <p:cNvPr id="258" name="Shape 258"/>
          <p:cNvPicPr preferRelativeResize="0"/>
          <p:nvPr/>
        </p:nvPicPr>
        <p:blipFill>
          <a:blip r:embed="rId4">
            <a:alphaModFix/>
          </a:blip>
          <a:stretch>
            <a:fillRect/>
          </a:stretch>
        </p:blipFill>
        <p:spPr>
          <a:xfrm>
            <a:off x="8201925" y="6353033"/>
            <a:ext cx="710001" cy="423433"/>
          </a:xfrm>
          <a:prstGeom prst="rect">
            <a:avLst/>
          </a:prstGeom>
          <a:noFill/>
          <a:ln>
            <a:noFill/>
          </a:ln>
        </p:spPr>
      </p:pic>
    </p:spTree>
    <p:extLst>
      <p:ext uri="{BB962C8B-B14F-4D97-AF65-F5344CB8AC3E}">
        <p14:creationId xmlns:p14="http://schemas.microsoft.com/office/powerpoint/2010/main" val="1240944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of_wave.jpg"/>
          <p:cNvPicPr>
            <a:picLocks noChangeAspect="1"/>
          </p:cNvPicPr>
          <p:nvPr userDrawn="1"/>
        </p:nvPicPr>
        <p:blipFill>
          <a:blip r:embed="rId2" cstate="print"/>
          <a:stretch>
            <a:fillRect/>
          </a:stretch>
        </p:blipFill>
        <p:spPr>
          <a:xfrm>
            <a:off x="0" y="5157192"/>
            <a:ext cx="9144000" cy="1700808"/>
          </a:xfrm>
          <a:prstGeom prst="rect">
            <a:avLst/>
          </a:prstGeom>
        </p:spPr>
      </p:pic>
      <p:sp>
        <p:nvSpPr>
          <p:cNvPr id="2" name="Title 1"/>
          <p:cNvSpPr>
            <a:spLocks noGrp="1"/>
          </p:cNvSpPr>
          <p:nvPr>
            <p:ph type="ctrTitle" hasCustomPrompt="1"/>
          </p:nvPr>
        </p:nvSpPr>
        <p:spPr>
          <a:xfrm>
            <a:off x="683568" y="1601664"/>
            <a:ext cx="7772400" cy="1470025"/>
          </a:xfrm>
        </p:spPr>
        <p:txBody>
          <a:bodyPr/>
          <a:lstStyle>
            <a:lvl1pPr>
              <a:defRPr b="0"/>
            </a:lvl1pPr>
          </a:lstStyle>
          <a:p>
            <a:r>
              <a:rPr lang="en-US"/>
              <a:t>Title</a:t>
            </a:r>
          </a:p>
        </p:txBody>
      </p:sp>
      <p:sp>
        <p:nvSpPr>
          <p:cNvPr id="3" name="Subtitle 2"/>
          <p:cNvSpPr>
            <a:spLocks noGrp="1"/>
          </p:cNvSpPr>
          <p:nvPr>
            <p:ph type="subTitle" idx="1" hasCustomPrompt="1"/>
          </p:nvPr>
        </p:nvSpPr>
        <p:spPr>
          <a:xfrm>
            <a:off x="1371600" y="3260576"/>
            <a:ext cx="6400800" cy="1752600"/>
          </a:xfrm>
        </p:spPr>
        <p:txBody>
          <a:bodyPr anchor="ctr"/>
          <a:lstStyle>
            <a:lvl1pPr marL="0" indent="0" algn="ctr">
              <a:buNone/>
              <a:defRPr>
                <a:solidFill>
                  <a:schemeClr val="tx1">
                    <a:tint val="7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p>
        </p:txBody>
      </p:sp>
      <p:sp>
        <p:nvSpPr>
          <p:cNvPr id="4"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7F5429B9-7CC6-4211-A008-591F01C28F5D}" type="datetime1">
              <a:rPr lang="en-US" smtClean="0">
                <a:solidFill>
                  <a:prstClr val="white"/>
                </a:solidFill>
              </a:rPr>
              <a:pPr/>
              <a:t>5/19/2020</a:t>
            </a:fld>
            <a:endParaRPr lang="en-US">
              <a:solidFill>
                <a:prstClr val="white"/>
              </a:solidFill>
            </a:endParaRPr>
          </a:p>
        </p:txBody>
      </p:sp>
      <p:sp>
        <p:nvSpPr>
          <p:cNvPr id="5"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solidFill>
                  <a:prstClr val="white"/>
                </a:solidFill>
              </a:rPr>
              <a:t>Footer</a:t>
            </a:r>
          </a:p>
        </p:txBody>
      </p:sp>
      <p:sp>
        <p:nvSpPr>
          <p:cNvPr id="6"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solidFill>
                  <a:prstClr val="white"/>
                </a:solidFill>
              </a:rPr>
              <a:pPr/>
              <a:t>‹#›</a:t>
            </a:fld>
            <a:endParaRPr lang="en-US">
              <a:solidFill>
                <a:prstClr val="white"/>
              </a:solidFill>
            </a:endParaRPr>
          </a:p>
        </p:txBody>
      </p:sp>
      <p:pic>
        <p:nvPicPr>
          <p:cNvPr id="7" name="Picture 6" descr="of_logo_horizontal_small.png"/>
          <p:cNvPicPr>
            <a:picLocks noChangeAspect="1"/>
          </p:cNvPicPr>
          <p:nvPr userDrawn="1"/>
        </p:nvPicPr>
        <p:blipFill>
          <a:blip r:embed="rId3" cstate="print"/>
          <a:stretch>
            <a:fillRect/>
          </a:stretch>
        </p:blipFill>
        <p:spPr>
          <a:xfrm>
            <a:off x="2620815" y="404664"/>
            <a:ext cx="3902370" cy="1008112"/>
          </a:xfrm>
          <a:prstGeom prst="rect">
            <a:avLst/>
          </a:prstGeom>
        </p:spPr>
      </p:pic>
      <p:pic>
        <p:nvPicPr>
          <p:cNvPr id="9" name="Picture 8" descr="FAO_blue_20.png"/>
          <p:cNvPicPr>
            <a:picLocks noChangeAspect="1"/>
          </p:cNvPicPr>
          <p:nvPr userDrawn="1"/>
        </p:nvPicPr>
        <p:blipFill>
          <a:blip r:embed="rId4" cstate="print"/>
          <a:stretch>
            <a:fillRect/>
          </a:stretch>
        </p:blipFill>
        <p:spPr>
          <a:xfrm>
            <a:off x="8100392" y="5661248"/>
            <a:ext cx="648072" cy="648072"/>
          </a:xfrm>
          <a:prstGeom prst="rect">
            <a:avLst/>
          </a:prstGeom>
        </p:spPr>
      </p:pic>
    </p:spTree>
    <p:extLst>
      <p:ext uri="{BB962C8B-B14F-4D97-AF65-F5344CB8AC3E}">
        <p14:creationId xmlns:p14="http://schemas.microsoft.com/office/powerpoint/2010/main" val="2544676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a:t>Title</a:t>
            </a:r>
          </a:p>
        </p:txBody>
      </p:sp>
      <p:sp>
        <p:nvSpPr>
          <p:cNvPr id="3" name="Content Placeholder 2"/>
          <p:cNvSpPr>
            <a:spLocks noGrp="1"/>
          </p:cNvSpPr>
          <p:nvPr>
            <p:ph idx="1"/>
          </p:nvPr>
        </p:nvSpPr>
        <p:spPr>
          <a:xfrm>
            <a:off x="457200" y="1600201"/>
            <a:ext cx="8229600" cy="4133055"/>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9E02E9D1-047A-4C6E-88F9-4837E7E3962F}" type="datetime1">
              <a:rPr lang="en-US" smtClean="0">
                <a:solidFill>
                  <a:prstClr val="white"/>
                </a:solidFill>
              </a:rPr>
              <a:pPr/>
              <a:t>5/19/2020</a:t>
            </a:fld>
            <a:endParaRPr lang="en-US">
              <a:solidFill>
                <a:prstClr val="white"/>
              </a:solidFill>
            </a:endParaRPr>
          </a:p>
        </p:txBody>
      </p:sp>
      <p:sp>
        <p:nvSpPr>
          <p:cNvPr id="9"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solidFill>
                  <a:prstClr val="white"/>
                </a:solidFill>
              </a:rPr>
              <a:t>Footer</a:t>
            </a:r>
          </a:p>
        </p:txBody>
      </p:sp>
      <p:sp>
        <p:nvSpPr>
          <p:cNvPr id="10"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94527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a:t>Title</a:t>
            </a:r>
          </a:p>
        </p:txBody>
      </p:sp>
      <p:sp>
        <p:nvSpPr>
          <p:cNvPr id="3" name="Content Placeholder 2"/>
          <p:cNvSpPr>
            <a:spLocks noGrp="1"/>
          </p:cNvSpPr>
          <p:nvPr>
            <p:ph sz="half" idx="1" hasCustomPrompt="1"/>
          </p:nvPr>
        </p:nvSpPr>
        <p:spPr>
          <a:xfrm>
            <a:off x="457200" y="1600201"/>
            <a:ext cx="4038600" cy="4133055"/>
          </a:xfrm>
        </p:spPr>
        <p:txBody>
          <a:bodyPr/>
          <a:lstStyle>
            <a:lvl1pPr>
              <a:defRPr sz="2800" baseline="0">
                <a:latin typeface="+mj-l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Column 1</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48200" y="1600201"/>
            <a:ext cx="4038600" cy="4133055"/>
          </a:xfrm>
        </p:spPr>
        <p:txBody>
          <a:bodyPr/>
          <a:lstStyle>
            <a:lvl1pPr>
              <a:defRPr sz="2800">
                <a:latin typeface="+mj-l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Column 2</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52605371-9912-4DB6-8226-5C59D3287941}" type="datetime1">
              <a:rPr lang="en-US" smtClean="0">
                <a:solidFill>
                  <a:prstClr val="white"/>
                </a:solidFill>
              </a:rPr>
              <a:pPr/>
              <a:t>5/19/2020</a:t>
            </a:fld>
            <a:endParaRPr lang="en-US">
              <a:solidFill>
                <a:prstClr val="white"/>
              </a:solidFill>
            </a:endParaRPr>
          </a:p>
        </p:txBody>
      </p:sp>
      <p:sp>
        <p:nvSpPr>
          <p:cNvPr id="9"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solidFill>
                  <a:prstClr val="white"/>
                </a:solidFill>
              </a:rPr>
              <a:t>Footer</a:t>
            </a:r>
          </a:p>
        </p:txBody>
      </p:sp>
      <p:sp>
        <p:nvSpPr>
          <p:cNvPr id="10"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23630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a:t>
            </a:r>
          </a:p>
        </p:txBody>
      </p:sp>
      <p:sp>
        <p:nvSpPr>
          <p:cNvPr id="3" name="Text Placeholder 2"/>
          <p:cNvSpPr>
            <a:spLocks noGrp="1"/>
          </p:cNvSpPr>
          <p:nvPr>
            <p:ph type="body" idx="1" hasCustomPrompt="1"/>
          </p:nvPr>
        </p:nvSpPr>
        <p:spPr>
          <a:xfrm>
            <a:off x="457200" y="1535113"/>
            <a:ext cx="4040188" cy="63976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Column 1</a:t>
            </a:r>
          </a:p>
        </p:txBody>
      </p:sp>
      <p:sp>
        <p:nvSpPr>
          <p:cNvPr id="4" name="Content Placeholder 3"/>
          <p:cNvSpPr>
            <a:spLocks noGrp="1"/>
          </p:cNvSpPr>
          <p:nvPr>
            <p:ph sz="half" idx="2"/>
          </p:nvPr>
        </p:nvSpPr>
        <p:spPr>
          <a:xfrm>
            <a:off x="457200" y="2174875"/>
            <a:ext cx="4040188" cy="3558381"/>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4645025" y="1535113"/>
            <a:ext cx="4041775" cy="63976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Column 2</a:t>
            </a:r>
          </a:p>
        </p:txBody>
      </p:sp>
      <p:sp>
        <p:nvSpPr>
          <p:cNvPr id="6" name="Content Placeholder 5"/>
          <p:cNvSpPr>
            <a:spLocks noGrp="1"/>
          </p:cNvSpPr>
          <p:nvPr>
            <p:ph sz="quarter" idx="4"/>
          </p:nvPr>
        </p:nvSpPr>
        <p:spPr>
          <a:xfrm>
            <a:off x="4645025" y="2174875"/>
            <a:ext cx="4041775" cy="3558381"/>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DA084364-8303-440C-AA7E-D49040961AB4}" type="datetime1">
              <a:rPr lang="en-US" smtClean="0">
                <a:solidFill>
                  <a:prstClr val="white"/>
                </a:solidFill>
              </a:rPr>
              <a:pPr/>
              <a:t>5/19/2020</a:t>
            </a:fld>
            <a:endParaRPr lang="en-US">
              <a:solidFill>
                <a:prstClr val="white"/>
              </a:solidFill>
            </a:endParaRPr>
          </a:p>
        </p:txBody>
      </p:sp>
      <p:sp>
        <p:nvSpPr>
          <p:cNvPr id="11"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solidFill>
                  <a:prstClr val="white"/>
                </a:solidFill>
              </a:rPr>
              <a:t>Footer</a:t>
            </a:r>
          </a:p>
        </p:txBody>
      </p:sp>
      <p:sp>
        <p:nvSpPr>
          <p:cNvPr id="12"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6489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2CA9BA5A-DA9A-4307-B8D4-0D9A752321E3}" type="datetime1">
              <a:rPr lang="en-US" smtClean="0">
                <a:solidFill>
                  <a:prstClr val="white"/>
                </a:solidFill>
              </a:rPr>
              <a:pPr/>
              <a:t>5/19/2020</a:t>
            </a:fld>
            <a:endParaRPr lang="en-US">
              <a:solidFill>
                <a:prstClr val="white"/>
              </a:solidFill>
            </a:endParaRPr>
          </a:p>
        </p:txBody>
      </p:sp>
      <p:sp>
        <p:nvSpPr>
          <p:cNvPr id="7"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solidFill>
                  <a:prstClr val="white"/>
                </a:solidFill>
              </a:rPr>
              <a:t>Footer</a:t>
            </a:r>
          </a:p>
        </p:txBody>
      </p:sp>
      <p:sp>
        <p:nvSpPr>
          <p:cNvPr id="8"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62924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677EB678-92C0-4A6F-847F-A89C1903AB7C}" type="datetime1">
              <a:rPr lang="en-US" smtClean="0">
                <a:solidFill>
                  <a:prstClr val="white"/>
                </a:solidFill>
              </a:rPr>
              <a:pPr/>
              <a:t>5/19/2020</a:t>
            </a:fld>
            <a:endParaRPr lang="en-US">
              <a:solidFill>
                <a:prstClr val="white"/>
              </a:solidFill>
            </a:endParaRPr>
          </a:p>
        </p:txBody>
      </p:sp>
      <p:sp>
        <p:nvSpPr>
          <p:cNvPr id="6"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solidFill>
                  <a:prstClr val="white"/>
                </a:solidFill>
              </a:rPr>
              <a:t>Footer</a:t>
            </a:r>
          </a:p>
        </p:txBody>
      </p:sp>
      <p:sp>
        <p:nvSpPr>
          <p:cNvPr id="7"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06518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496346"/>
            <a:ext cx="5486400" cy="566738"/>
          </a:xfrm>
        </p:spPr>
        <p:txBody>
          <a:bodyPr anchor="b"/>
          <a:lstStyle>
            <a:lvl1pPr algn="l">
              <a:defRPr sz="2000" b="0"/>
            </a:lvl1pPr>
          </a:lstStyle>
          <a:p>
            <a:r>
              <a:rPr lang="en-US"/>
              <a:t>Picture title</a:t>
            </a:r>
          </a:p>
        </p:txBody>
      </p:sp>
      <p:sp>
        <p:nvSpPr>
          <p:cNvPr id="3" name="Picture Placeholder 2"/>
          <p:cNvSpPr>
            <a:spLocks noGrp="1"/>
          </p:cNvSpPr>
          <p:nvPr>
            <p:ph type="pic" idx="1"/>
          </p:nvPr>
        </p:nvSpPr>
        <p:spPr>
          <a:xfrm>
            <a:off x="1792288" y="404664"/>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hasCustomPrompt="1"/>
          </p:nvPr>
        </p:nvSpPr>
        <p:spPr>
          <a:xfrm>
            <a:off x="1792288" y="5072410"/>
            <a:ext cx="5486400" cy="7328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Picture description</a:t>
            </a:r>
          </a:p>
        </p:txBody>
      </p:sp>
      <p:sp>
        <p:nvSpPr>
          <p:cNvPr id="8"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1B81B530-EC9F-44F9-8B58-93FF63C77C95}" type="datetime1">
              <a:rPr lang="en-US" smtClean="0">
                <a:solidFill>
                  <a:prstClr val="white"/>
                </a:solidFill>
              </a:rPr>
              <a:pPr/>
              <a:t>5/19/2020</a:t>
            </a:fld>
            <a:endParaRPr lang="en-US">
              <a:solidFill>
                <a:prstClr val="white"/>
              </a:solidFill>
            </a:endParaRPr>
          </a:p>
        </p:txBody>
      </p:sp>
      <p:sp>
        <p:nvSpPr>
          <p:cNvPr id="9"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solidFill>
                  <a:prstClr val="white"/>
                </a:solidFill>
              </a:rPr>
              <a:t>Footer</a:t>
            </a:r>
          </a:p>
        </p:txBody>
      </p:sp>
      <p:sp>
        <p:nvSpPr>
          <p:cNvPr id="10"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3987226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Layout">
    <p:spTree>
      <p:nvGrpSpPr>
        <p:cNvPr id="1" name=""/>
        <p:cNvGrpSpPr/>
        <p:nvPr/>
      </p:nvGrpSpPr>
      <p:grpSpPr>
        <a:xfrm>
          <a:off x="0" y="0"/>
          <a:ext cx="0" cy="0"/>
          <a:chOff x="0" y="0"/>
          <a:chExt cx="0" cy="0"/>
        </a:xfrm>
      </p:grpSpPr>
      <p:pic>
        <p:nvPicPr>
          <p:cNvPr id="6" name="Picture 5" descr="of_wave.jpg"/>
          <p:cNvPicPr>
            <a:picLocks noChangeAspect="1"/>
          </p:cNvPicPr>
          <p:nvPr userDrawn="1"/>
        </p:nvPicPr>
        <p:blipFill>
          <a:blip r:embed="rId2" cstate="print"/>
          <a:stretch>
            <a:fillRect/>
          </a:stretch>
        </p:blipFill>
        <p:spPr>
          <a:xfrm>
            <a:off x="0" y="4707748"/>
            <a:ext cx="9144000" cy="2150252"/>
          </a:xfrm>
          <a:prstGeom prst="rect">
            <a:avLst/>
          </a:prstGeom>
        </p:spPr>
      </p:pic>
      <p:sp>
        <p:nvSpPr>
          <p:cNvPr id="2" name="Title 1"/>
          <p:cNvSpPr>
            <a:spLocks noGrp="1"/>
          </p:cNvSpPr>
          <p:nvPr>
            <p:ph type="title" hasCustomPrompt="1"/>
          </p:nvPr>
        </p:nvSpPr>
        <p:spPr>
          <a:xfrm>
            <a:off x="457200" y="2348880"/>
            <a:ext cx="8229600" cy="1143000"/>
          </a:xfrm>
        </p:spPr>
        <p:txBody>
          <a:bodyPr/>
          <a:lstStyle>
            <a:lvl1pPr>
              <a:defRPr b="0"/>
            </a:lvl1pPr>
          </a:lstStyle>
          <a:p>
            <a:r>
              <a:rPr lang="en-US"/>
              <a:t>Thank you!</a:t>
            </a:r>
          </a:p>
        </p:txBody>
      </p:sp>
      <p:sp>
        <p:nvSpPr>
          <p:cNvPr id="9"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F9E7C9B7-64FD-4733-AF8A-24A02275C1F6}" type="datetime1">
              <a:rPr lang="en-US" smtClean="0">
                <a:solidFill>
                  <a:prstClr val="white"/>
                </a:solidFill>
              </a:rPr>
              <a:pPr/>
              <a:t>5/19/2020</a:t>
            </a:fld>
            <a:endParaRPr lang="en-US">
              <a:solidFill>
                <a:prstClr val="white"/>
              </a:solidFill>
            </a:endParaRPr>
          </a:p>
        </p:txBody>
      </p:sp>
      <p:sp>
        <p:nvSpPr>
          <p:cNvPr id="10"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solidFill>
                  <a:prstClr val="white"/>
                </a:solidFill>
              </a:rPr>
              <a:t>Footer</a:t>
            </a:r>
          </a:p>
        </p:txBody>
      </p:sp>
      <p:sp>
        <p:nvSpPr>
          <p:cNvPr id="11"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solidFill>
                  <a:prstClr val="white"/>
                </a:solidFill>
              </a:rPr>
              <a:pPr/>
              <a:t>‹#›</a:t>
            </a:fld>
            <a:endParaRPr lang="en-US">
              <a:solidFill>
                <a:prstClr val="white"/>
              </a:solidFill>
            </a:endParaRPr>
          </a:p>
        </p:txBody>
      </p:sp>
      <p:pic>
        <p:nvPicPr>
          <p:cNvPr id="12" name="Picture 11" descr="of_logo_horizontal_small_white.png"/>
          <p:cNvPicPr>
            <a:picLocks noChangeAspect="1"/>
          </p:cNvPicPr>
          <p:nvPr userDrawn="1"/>
        </p:nvPicPr>
        <p:blipFill>
          <a:blip r:embed="rId3" cstate="print"/>
          <a:stretch>
            <a:fillRect/>
          </a:stretch>
        </p:blipFill>
        <p:spPr>
          <a:xfrm>
            <a:off x="467544" y="5990383"/>
            <a:ext cx="1656184" cy="390945"/>
          </a:xfrm>
          <a:prstGeom prst="rect">
            <a:avLst/>
          </a:prstGeom>
        </p:spPr>
      </p:pic>
      <p:pic>
        <p:nvPicPr>
          <p:cNvPr id="8" name="Picture 7" descr="FAO_blue_20.png"/>
          <p:cNvPicPr>
            <a:picLocks noChangeAspect="1"/>
          </p:cNvPicPr>
          <p:nvPr userDrawn="1"/>
        </p:nvPicPr>
        <p:blipFill>
          <a:blip r:embed="rId4" cstate="print"/>
          <a:stretch>
            <a:fillRect/>
          </a:stretch>
        </p:blipFill>
        <p:spPr>
          <a:xfrm>
            <a:off x="8100392" y="5661248"/>
            <a:ext cx="648072" cy="648072"/>
          </a:xfrm>
          <a:prstGeom prst="rect">
            <a:avLst/>
          </a:prstGeom>
        </p:spPr>
      </p:pic>
    </p:spTree>
    <p:extLst>
      <p:ext uri="{BB962C8B-B14F-4D97-AF65-F5344CB8AC3E}">
        <p14:creationId xmlns:p14="http://schemas.microsoft.com/office/powerpoint/2010/main" val="3225142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fsnitsoverskrift">
    <p:spTree>
      <p:nvGrpSpPr>
        <p:cNvPr id="1" name=""/>
        <p:cNvGrpSpPr/>
        <p:nvPr/>
      </p:nvGrpSpPr>
      <p:grpSpPr>
        <a:xfrm>
          <a:off x="0" y="0"/>
          <a:ext cx="0" cy="0"/>
          <a:chOff x="0" y="0"/>
          <a:chExt cx="0" cy="0"/>
        </a:xfrm>
      </p:grpSpPr>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Calibri"/>
              </a:defRPr>
            </a:lvl1pPr>
            <a:lvl2pPr>
              <a:defRPr>
                <a:solidFill>
                  <a:srgbClr val="000000"/>
                </a:solidFill>
                <a:latin typeface="Calibri"/>
              </a:defRPr>
            </a:lvl2pPr>
            <a:lvl3pPr>
              <a:defRPr>
                <a:solidFill>
                  <a:srgbClr val="000000"/>
                </a:solidFill>
                <a:latin typeface="Calibri"/>
              </a:defRPr>
            </a:lvl3pPr>
            <a:lvl4pPr>
              <a:defRPr>
                <a:solidFill>
                  <a:srgbClr val="000000"/>
                </a:solidFill>
                <a:latin typeface="Calibri"/>
              </a:defRPr>
            </a:lvl4pPr>
            <a:lvl5pPr>
              <a:defRPr>
                <a:solidFill>
                  <a:srgbClr val="000000"/>
                </a:solidFill>
                <a:latin typeface="Calibri"/>
              </a:defRPr>
            </a:lvl5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3"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latin typeface="Calibri" pitchFamily="-109" charset="0"/>
                <a:ea typeface="ＭＳ Ｐゴシック" pitchFamily="-109" charset="-128"/>
              </a:defRPr>
            </a:lvl1pPr>
          </a:lstStyle>
          <a:p>
            <a:pPr>
              <a:defRPr/>
            </a:pPr>
            <a:r>
              <a:rPr lang="da-DK"/>
              <a:t>Your footnote</a:t>
            </a:r>
          </a:p>
        </p:txBody>
      </p:sp>
      <p:sp>
        <p:nvSpPr>
          <p:cNvPr id="4" name="Pladsholder til diasnummer 5"/>
          <p:cNvSpPr>
            <a:spLocks noGrp="1"/>
          </p:cNvSpPr>
          <p:nvPr>
            <p:ph type="sldNum" sz="quarter" idx="11"/>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z="1800">
                <a:solidFill>
                  <a:srgbClr val="000000"/>
                </a:solidFill>
                <a:latin typeface="Calibri" pitchFamily="-109" charset="0"/>
                <a:ea typeface="ＭＳ Ｐゴシック" pitchFamily="-109" charset="-128"/>
              </a:defRPr>
            </a:lvl1pPr>
          </a:lstStyle>
          <a:p>
            <a:pPr>
              <a:defRPr/>
            </a:pPr>
            <a:r>
              <a:rPr lang="da-DK"/>
              <a:t>Your Logo</a:t>
            </a:r>
          </a:p>
        </p:txBody>
      </p:sp>
    </p:spTree>
    <p:extLst>
      <p:ext uri="{BB962C8B-B14F-4D97-AF65-F5344CB8AC3E}">
        <p14:creationId xmlns:p14="http://schemas.microsoft.com/office/powerpoint/2010/main" val="395469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8" name="Picture 7" descr="of_wave.jpg"/>
          <p:cNvPicPr>
            <a:picLocks noChangeAspect="1"/>
          </p:cNvPicPr>
          <p:nvPr userDrawn="1"/>
        </p:nvPicPr>
        <p:blipFill>
          <a:blip r:embed="rId2" cstate="print"/>
          <a:stretch>
            <a:fillRect/>
          </a:stretch>
        </p:blipFill>
        <p:spPr>
          <a:xfrm>
            <a:off x="0" y="5157192"/>
            <a:ext cx="9144000" cy="1700808"/>
          </a:xfrm>
          <a:prstGeom prst="rect">
            <a:avLst/>
          </a:prstGeom>
        </p:spPr>
      </p:pic>
      <p:sp>
        <p:nvSpPr>
          <p:cNvPr id="2" name="Title 1"/>
          <p:cNvSpPr>
            <a:spLocks noGrp="1"/>
          </p:cNvSpPr>
          <p:nvPr>
            <p:ph type="ctrTitle" hasCustomPrompt="1"/>
          </p:nvPr>
        </p:nvSpPr>
        <p:spPr>
          <a:xfrm>
            <a:off x="683568" y="1601664"/>
            <a:ext cx="7772400" cy="1470025"/>
          </a:xfrm>
        </p:spPr>
        <p:txBody>
          <a:bodyPr/>
          <a:lstStyle>
            <a:lvl1pPr>
              <a:defRPr b="0"/>
            </a:lvl1pPr>
          </a:lstStyle>
          <a:p>
            <a:r>
              <a:rPr lang="en-US"/>
              <a:t>Title</a:t>
            </a:r>
          </a:p>
        </p:txBody>
      </p:sp>
      <p:sp>
        <p:nvSpPr>
          <p:cNvPr id="3" name="Subtitle 2"/>
          <p:cNvSpPr>
            <a:spLocks noGrp="1"/>
          </p:cNvSpPr>
          <p:nvPr>
            <p:ph type="subTitle" idx="1" hasCustomPrompt="1"/>
          </p:nvPr>
        </p:nvSpPr>
        <p:spPr>
          <a:xfrm>
            <a:off x="1371600" y="3260576"/>
            <a:ext cx="6400800" cy="1752600"/>
          </a:xfrm>
        </p:spPr>
        <p:txBody>
          <a:bodyPr anchor="ctr"/>
          <a:lstStyle>
            <a:lvl1pPr marL="0" indent="0" algn="ctr">
              <a:buNone/>
              <a:defRPr>
                <a:solidFill>
                  <a:schemeClr val="tx1">
                    <a:tint val="75000"/>
                  </a:schemeClr>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p>
        </p:txBody>
      </p:sp>
      <p:sp>
        <p:nvSpPr>
          <p:cNvPr id="4"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7F5429B9-7CC6-4211-A008-591F01C28F5D}" type="datetime1">
              <a:rPr lang="en-US" smtClean="0"/>
              <a:pPr/>
              <a:t>5/19/2020</a:t>
            </a:fld>
            <a:endParaRPr lang="en-US"/>
          </a:p>
        </p:txBody>
      </p:sp>
      <p:sp>
        <p:nvSpPr>
          <p:cNvPr id="5"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t>Footer</a:t>
            </a:r>
          </a:p>
        </p:txBody>
      </p:sp>
      <p:sp>
        <p:nvSpPr>
          <p:cNvPr id="6"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pPr/>
              <a:t>‹#›</a:t>
            </a:fld>
            <a:endParaRPr lang="en-US"/>
          </a:p>
        </p:txBody>
      </p:sp>
      <p:pic>
        <p:nvPicPr>
          <p:cNvPr id="7" name="Picture 6" descr="of_logo_horizontal_small.png"/>
          <p:cNvPicPr>
            <a:picLocks noChangeAspect="1"/>
          </p:cNvPicPr>
          <p:nvPr userDrawn="1"/>
        </p:nvPicPr>
        <p:blipFill>
          <a:blip r:embed="rId3" cstate="print"/>
          <a:stretch>
            <a:fillRect/>
          </a:stretch>
        </p:blipFill>
        <p:spPr>
          <a:xfrm>
            <a:off x="2620815" y="404664"/>
            <a:ext cx="3902370" cy="1008112"/>
          </a:xfrm>
          <a:prstGeom prst="rect">
            <a:avLst/>
          </a:prstGeom>
        </p:spPr>
      </p:pic>
      <p:pic>
        <p:nvPicPr>
          <p:cNvPr id="9" name="Picture 8" descr="FAO_blue_20.png"/>
          <p:cNvPicPr>
            <a:picLocks noChangeAspect="1"/>
          </p:cNvPicPr>
          <p:nvPr userDrawn="1"/>
        </p:nvPicPr>
        <p:blipFill>
          <a:blip r:embed="rId4" cstate="print"/>
          <a:stretch>
            <a:fillRect/>
          </a:stretch>
        </p:blipFill>
        <p:spPr>
          <a:xfrm>
            <a:off x="8100392" y="5661248"/>
            <a:ext cx="648072" cy="648072"/>
          </a:xfrm>
          <a:prstGeom prst="rect">
            <a:avLst/>
          </a:prstGeom>
        </p:spPr>
      </p:pic>
    </p:spTree>
    <p:extLst>
      <p:ext uri="{BB962C8B-B14F-4D97-AF65-F5344CB8AC3E}">
        <p14:creationId xmlns:p14="http://schemas.microsoft.com/office/powerpoint/2010/main" val="2011365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a:t>Title</a:t>
            </a:r>
          </a:p>
        </p:txBody>
      </p:sp>
      <p:sp>
        <p:nvSpPr>
          <p:cNvPr id="3" name="Content Placeholder 2"/>
          <p:cNvSpPr>
            <a:spLocks noGrp="1"/>
          </p:cNvSpPr>
          <p:nvPr>
            <p:ph idx="1"/>
          </p:nvPr>
        </p:nvSpPr>
        <p:spPr>
          <a:xfrm>
            <a:off x="457200" y="1600201"/>
            <a:ext cx="8229600" cy="4133055"/>
          </a:xfrm>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9E02E9D1-047A-4C6E-88F9-4837E7E3962F}" type="datetime1">
              <a:rPr lang="en-US" smtClean="0"/>
              <a:pPr/>
              <a:t>5/19/2020</a:t>
            </a:fld>
            <a:endParaRPr lang="en-US"/>
          </a:p>
        </p:txBody>
      </p:sp>
      <p:sp>
        <p:nvSpPr>
          <p:cNvPr id="9"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t>Footer</a:t>
            </a:r>
          </a:p>
        </p:txBody>
      </p:sp>
      <p:sp>
        <p:nvSpPr>
          <p:cNvPr id="10"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a:t>Title</a:t>
            </a:r>
          </a:p>
        </p:txBody>
      </p:sp>
      <p:sp>
        <p:nvSpPr>
          <p:cNvPr id="3" name="Content Placeholder 2"/>
          <p:cNvSpPr>
            <a:spLocks noGrp="1"/>
          </p:cNvSpPr>
          <p:nvPr>
            <p:ph sz="half" idx="1" hasCustomPrompt="1"/>
          </p:nvPr>
        </p:nvSpPr>
        <p:spPr>
          <a:xfrm>
            <a:off x="457200" y="1600201"/>
            <a:ext cx="4038600" cy="4133055"/>
          </a:xfrm>
        </p:spPr>
        <p:txBody>
          <a:bodyPr/>
          <a:lstStyle>
            <a:lvl1pPr>
              <a:defRPr sz="2800" baseline="0">
                <a:latin typeface="+mj-l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Column 1</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48200" y="1600201"/>
            <a:ext cx="4038600" cy="4133055"/>
          </a:xfrm>
        </p:spPr>
        <p:txBody>
          <a:bodyPr/>
          <a:lstStyle>
            <a:lvl1pPr>
              <a:defRPr sz="2800">
                <a:latin typeface="+mj-l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Column 2</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52605371-9912-4DB6-8226-5C59D3287941}" type="datetime1">
              <a:rPr lang="en-US" smtClean="0"/>
              <a:pPr/>
              <a:t>5/19/2020</a:t>
            </a:fld>
            <a:endParaRPr lang="en-US"/>
          </a:p>
        </p:txBody>
      </p:sp>
      <p:sp>
        <p:nvSpPr>
          <p:cNvPr id="9"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t>Footer</a:t>
            </a:r>
          </a:p>
        </p:txBody>
      </p:sp>
      <p:sp>
        <p:nvSpPr>
          <p:cNvPr id="10"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a:t>
            </a:r>
          </a:p>
        </p:txBody>
      </p:sp>
      <p:sp>
        <p:nvSpPr>
          <p:cNvPr id="3" name="Text Placeholder 2"/>
          <p:cNvSpPr>
            <a:spLocks noGrp="1"/>
          </p:cNvSpPr>
          <p:nvPr>
            <p:ph type="body" idx="1" hasCustomPrompt="1"/>
          </p:nvPr>
        </p:nvSpPr>
        <p:spPr>
          <a:xfrm>
            <a:off x="457200" y="1535113"/>
            <a:ext cx="4040188" cy="63976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Column 1</a:t>
            </a:r>
          </a:p>
        </p:txBody>
      </p:sp>
      <p:sp>
        <p:nvSpPr>
          <p:cNvPr id="4" name="Content Placeholder 3"/>
          <p:cNvSpPr>
            <a:spLocks noGrp="1"/>
          </p:cNvSpPr>
          <p:nvPr>
            <p:ph sz="half" idx="2"/>
          </p:nvPr>
        </p:nvSpPr>
        <p:spPr>
          <a:xfrm>
            <a:off x="457200" y="2174875"/>
            <a:ext cx="4040188" cy="3558381"/>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4645025" y="1535113"/>
            <a:ext cx="4041775" cy="63976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Column 2</a:t>
            </a:r>
          </a:p>
        </p:txBody>
      </p:sp>
      <p:sp>
        <p:nvSpPr>
          <p:cNvPr id="6" name="Content Placeholder 5"/>
          <p:cNvSpPr>
            <a:spLocks noGrp="1"/>
          </p:cNvSpPr>
          <p:nvPr>
            <p:ph sz="quarter" idx="4"/>
          </p:nvPr>
        </p:nvSpPr>
        <p:spPr>
          <a:xfrm>
            <a:off x="4645025" y="2174875"/>
            <a:ext cx="4041775" cy="3558381"/>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DA084364-8303-440C-AA7E-D49040961AB4}" type="datetime1">
              <a:rPr lang="en-US" smtClean="0"/>
              <a:pPr/>
              <a:t>5/19/2020</a:t>
            </a:fld>
            <a:endParaRPr lang="en-US"/>
          </a:p>
        </p:txBody>
      </p:sp>
      <p:sp>
        <p:nvSpPr>
          <p:cNvPr id="11"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t>Footer</a:t>
            </a:r>
          </a:p>
        </p:txBody>
      </p:sp>
      <p:sp>
        <p:nvSpPr>
          <p:cNvPr id="12"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2CA9BA5A-DA9A-4307-B8D4-0D9A752321E3}" type="datetime1">
              <a:rPr lang="en-US" smtClean="0"/>
              <a:pPr/>
              <a:t>5/19/2020</a:t>
            </a:fld>
            <a:endParaRPr lang="en-US"/>
          </a:p>
        </p:txBody>
      </p:sp>
      <p:sp>
        <p:nvSpPr>
          <p:cNvPr id="7"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t>Footer</a:t>
            </a:r>
          </a:p>
        </p:txBody>
      </p:sp>
      <p:sp>
        <p:nvSpPr>
          <p:cNvPr id="8"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677EB678-92C0-4A6F-847F-A89C1903AB7C}" type="datetime1">
              <a:rPr lang="en-US" smtClean="0"/>
              <a:pPr/>
              <a:t>5/19/2020</a:t>
            </a:fld>
            <a:endParaRPr lang="en-US"/>
          </a:p>
        </p:txBody>
      </p:sp>
      <p:sp>
        <p:nvSpPr>
          <p:cNvPr id="6"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t>Footer</a:t>
            </a:r>
          </a:p>
        </p:txBody>
      </p:sp>
      <p:sp>
        <p:nvSpPr>
          <p:cNvPr id="7"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496346"/>
            <a:ext cx="5486400" cy="566738"/>
          </a:xfrm>
        </p:spPr>
        <p:txBody>
          <a:bodyPr anchor="b"/>
          <a:lstStyle>
            <a:lvl1pPr algn="l">
              <a:defRPr sz="2000" b="0"/>
            </a:lvl1pPr>
          </a:lstStyle>
          <a:p>
            <a:r>
              <a:rPr lang="en-US"/>
              <a:t>Picture title</a:t>
            </a:r>
          </a:p>
        </p:txBody>
      </p:sp>
      <p:sp>
        <p:nvSpPr>
          <p:cNvPr id="3" name="Picture Placeholder 2"/>
          <p:cNvSpPr>
            <a:spLocks noGrp="1"/>
          </p:cNvSpPr>
          <p:nvPr>
            <p:ph type="pic" idx="1"/>
          </p:nvPr>
        </p:nvSpPr>
        <p:spPr>
          <a:xfrm>
            <a:off x="1792288" y="404664"/>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hasCustomPrompt="1"/>
          </p:nvPr>
        </p:nvSpPr>
        <p:spPr>
          <a:xfrm>
            <a:off x="1792288" y="5072410"/>
            <a:ext cx="5486400" cy="7328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Picture description</a:t>
            </a:r>
          </a:p>
        </p:txBody>
      </p:sp>
      <p:sp>
        <p:nvSpPr>
          <p:cNvPr id="8"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1B81B530-EC9F-44F9-8B58-93FF63C77C95}" type="datetime1">
              <a:rPr lang="en-US" smtClean="0"/>
              <a:pPr/>
              <a:t>5/19/2020</a:t>
            </a:fld>
            <a:endParaRPr lang="en-US"/>
          </a:p>
        </p:txBody>
      </p:sp>
      <p:sp>
        <p:nvSpPr>
          <p:cNvPr id="9"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t>Footer</a:t>
            </a:r>
          </a:p>
        </p:txBody>
      </p:sp>
      <p:sp>
        <p:nvSpPr>
          <p:cNvPr id="10"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nd Layout">
    <p:spTree>
      <p:nvGrpSpPr>
        <p:cNvPr id="1" name=""/>
        <p:cNvGrpSpPr/>
        <p:nvPr/>
      </p:nvGrpSpPr>
      <p:grpSpPr>
        <a:xfrm>
          <a:off x="0" y="0"/>
          <a:ext cx="0" cy="0"/>
          <a:chOff x="0" y="0"/>
          <a:chExt cx="0" cy="0"/>
        </a:xfrm>
      </p:grpSpPr>
      <p:pic>
        <p:nvPicPr>
          <p:cNvPr id="6" name="Picture 5" descr="of_wave.jpg"/>
          <p:cNvPicPr>
            <a:picLocks noChangeAspect="1"/>
          </p:cNvPicPr>
          <p:nvPr userDrawn="1"/>
        </p:nvPicPr>
        <p:blipFill>
          <a:blip r:embed="rId2" cstate="print"/>
          <a:stretch>
            <a:fillRect/>
          </a:stretch>
        </p:blipFill>
        <p:spPr>
          <a:xfrm>
            <a:off x="0" y="4707748"/>
            <a:ext cx="9144000" cy="2150252"/>
          </a:xfrm>
          <a:prstGeom prst="rect">
            <a:avLst/>
          </a:prstGeom>
        </p:spPr>
      </p:pic>
      <p:sp>
        <p:nvSpPr>
          <p:cNvPr id="2" name="Title 1"/>
          <p:cNvSpPr>
            <a:spLocks noGrp="1"/>
          </p:cNvSpPr>
          <p:nvPr>
            <p:ph type="title" hasCustomPrompt="1"/>
          </p:nvPr>
        </p:nvSpPr>
        <p:spPr>
          <a:xfrm>
            <a:off x="457200" y="2348880"/>
            <a:ext cx="8229600" cy="1143000"/>
          </a:xfrm>
        </p:spPr>
        <p:txBody>
          <a:bodyPr/>
          <a:lstStyle>
            <a:lvl1pPr>
              <a:defRPr b="0"/>
            </a:lvl1pPr>
          </a:lstStyle>
          <a:p>
            <a:r>
              <a:rPr lang="en-US"/>
              <a:t>Thank you!</a:t>
            </a:r>
          </a:p>
        </p:txBody>
      </p:sp>
      <p:sp>
        <p:nvSpPr>
          <p:cNvPr id="9" name="Date Placeholder 3"/>
          <p:cNvSpPr>
            <a:spLocks noGrp="1"/>
          </p:cNvSpPr>
          <p:nvPr>
            <p:ph type="dt" sz="half" idx="10"/>
          </p:nvPr>
        </p:nvSpPr>
        <p:spPr>
          <a:xfrm>
            <a:off x="467544" y="6453336"/>
            <a:ext cx="2133600" cy="268139"/>
          </a:xfrm>
        </p:spPr>
        <p:txBody>
          <a:bodyPr/>
          <a:lstStyle>
            <a:lvl1pPr>
              <a:defRPr sz="1200">
                <a:solidFill>
                  <a:schemeClr val="bg1"/>
                </a:solidFill>
              </a:defRPr>
            </a:lvl1pPr>
          </a:lstStyle>
          <a:p>
            <a:fld id="{F9E7C9B7-64FD-4733-AF8A-24A02275C1F6}" type="datetime1">
              <a:rPr lang="en-US" smtClean="0"/>
              <a:pPr/>
              <a:t>5/19/2020</a:t>
            </a:fld>
            <a:endParaRPr lang="en-US"/>
          </a:p>
        </p:txBody>
      </p:sp>
      <p:sp>
        <p:nvSpPr>
          <p:cNvPr id="10" name="Footer Placeholder 4"/>
          <p:cNvSpPr>
            <a:spLocks noGrp="1"/>
          </p:cNvSpPr>
          <p:nvPr>
            <p:ph type="ftr" sz="quarter" idx="11"/>
          </p:nvPr>
        </p:nvSpPr>
        <p:spPr>
          <a:xfrm>
            <a:off x="3131840" y="6453336"/>
            <a:ext cx="2895600" cy="268139"/>
          </a:xfrm>
        </p:spPr>
        <p:txBody>
          <a:bodyPr/>
          <a:lstStyle>
            <a:lvl1pPr>
              <a:defRPr>
                <a:solidFill>
                  <a:schemeClr val="bg1"/>
                </a:solidFill>
              </a:defRPr>
            </a:lvl1pPr>
          </a:lstStyle>
          <a:p>
            <a:r>
              <a:rPr lang="en-US"/>
              <a:t>Footer</a:t>
            </a:r>
          </a:p>
        </p:txBody>
      </p:sp>
      <p:sp>
        <p:nvSpPr>
          <p:cNvPr id="11" name="Slide Number Placeholder 5"/>
          <p:cNvSpPr>
            <a:spLocks noGrp="1"/>
          </p:cNvSpPr>
          <p:nvPr>
            <p:ph type="sldNum" sz="quarter" idx="12"/>
          </p:nvPr>
        </p:nvSpPr>
        <p:spPr>
          <a:xfrm>
            <a:off x="6553200" y="6453336"/>
            <a:ext cx="2133600" cy="268139"/>
          </a:xfrm>
        </p:spPr>
        <p:txBody>
          <a:bodyPr/>
          <a:lstStyle>
            <a:lvl1pPr>
              <a:defRPr>
                <a:solidFill>
                  <a:schemeClr val="bg1"/>
                </a:solidFill>
              </a:defRPr>
            </a:lvl1pPr>
          </a:lstStyle>
          <a:p>
            <a:fld id="{B48F76C0-1A5D-4E3E-A606-E9C29A2E4479}" type="slidenum">
              <a:rPr lang="en-US" smtClean="0"/>
              <a:pPr/>
              <a:t>‹#›</a:t>
            </a:fld>
            <a:endParaRPr lang="en-US"/>
          </a:p>
        </p:txBody>
      </p:sp>
      <p:pic>
        <p:nvPicPr>
          <p:cNvPr id="12" name="Picture 11" descr="of_logo_horizontal_small_white.png"/>
          <p:cNvPicPr>
            <a:picLocks noChangeAspect="1"/>
          </p:cNvPicPr>
          <p:nvPr userDrawn="1"/>
        </p:nvPicPr>
        <p:blipFill>
          <a:blip r:embed="rId3" cstate="print"/>
          <a:stretch>
            <a:fillRect/>
          </a:stretch>
        </p:blipFill>
        <p:spPr>
          <a:xfrm>
            <a:off x="467544" y="5990383"/>
            <a:ext cx="1656184" cy="390945"/>
          </a:xfrm>
          <a:prstGeom prst="rect">
            <a:avLst/>
          </a:prstGeom>
        </p:spPr>
      </p:pic>
      <p:pic>
        <p:nvPicPr>
          <p:cNvPr id="8" name="Picture 7" descr="FAO_blue_20.png"/>
          <p:cNvPicPr>
            <a:picLocks noChangeAspect="1"/>
          </p:cNvPicPr>
          <p:nvPr userDrawn="1"/>
        </p:nvPicPr>
        <p:blipFill>
          <a:blip r:embed="rId4" cstate="print"/>
          <a:stretch>
            <a:fillRect/>
          </a:stretch>
        </p:blipFill>
        <p:spPr>
          <a:xfrm>
            <a:off x="8100392" y="5661248"/>
            <a:ext cx="648072" cy="64807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2.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1.jpeg"/><Relationship Id="rId5" Type="http://schemas.openxmlformats.org/officeDocument/2006/relationships/slideLayout" Target="../slideLayouts/slideLayout15.xml"/><Relationship Id="rId10"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8B971-9850-408A-8E23-2649C4AE0DE8}" type="datetime1">
              <a:rPr lang="en-US" smtClean="0"/>
              <a:pPr/>
              <a:t>5/19/2020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Footer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F76C0-1A5D-4E3E-A606-E9C29A2E4479}" type="slidenum">
              <a:rPr lang="en-US" smtClean="0"/>
              <a:pPr/>
              <a:t>‹#›</a:t>
            </a:fld>
            <a:endParaRPr lang="en-US"/>
          </a:p>
        </p:txBody>
      </p:sp>
      <p:pic>
        <p:nvPicPr>
          <p:cNvPr id="10" name="Picture 9" descr="of_wave_inside.jpg"/>
          <p:cNvPicPr>
            <a:picLocks noChangeAspect="1"/>
          </p:cNvPicPr>
          <p:nvPr/>
        </p:nvPicPr>
        <p:blipFill>
          <a:blip r:embed="rId12" cstate="print"/>
          <a:stretch>
            <a:fillRect/>
          </a:stretch>
        </p:blipFill>
        <p:spPr>
          <a:xfrm>
            <a:off x="0" y="5706856"/>
            <a:ext cx="9144000" cy="1151145"/>
          </a:xfrm>
          <a:prstGeom prst="rect">
            <a:avLst/>
          </a:prstGeom>
        </p:spPr>
      </p:pic>
      <p:pic>
        <p:nvPicPr>
          <p:cNvPr id="16" name="Picture 15" descr="of_logo_horizontal_small_white.png"/>
          <p:cNvPicPr>
            <a:picLocks noChangeAspect="1"/>
          </p:cNvPicPr>
          <p:nvPr/>
        </p:nvPicPr>
        <p:blipFill>
          <a:blip r:embed="rId13" cstate="print"/>
          <a:stretch>
            <a:fillRect/>
          </a:stretch>
        </p:blipFill>
        <p:spPr>
          <a:xfrm>
            <a:off x="501597" y="5877328"/>
            <a:ext cx="1910163" cy="504000"/>
          </a:xfrm>
          <a:prstGeom prst="rect">
            <a:avLst/>
          </a:prstGeom>
        </p:spPr>
      </p:pic>
      <p:pic>
        <p:nvPicPr>
          <p:cNvPr id="9" name="Picture 8" descr="FAO_blue_20.png"/>
          <p:cNvPicPr>
            <a:picLocks noChangeAspect="1"/>
          </p:cNvPicPr>
          <p:nvPr/>
        </p:nvPicPr>
        <p:blipFill>
          <a:blip r:embed="rId14" cstate="print"/>
          <a:stretch>
            <a:fillRect/>
          </a:stretch>
        </p:blipFill>
        <p:spPr>
          <a:xfrm>
            <a:off x="8244408" y="6021288"/>
            <a:ext cx="432048" cy="43204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2" r:id="rId4"/>
    <p:sldLayoutId id="2147483653" r:id="rId5"/>
    <p:sldLayoutId id="2147483654" r:id="rId6"/>
    <p:sldLayoutId id="2147483655" r:id="rId7"/>
    <p:sldLayoutId id="2147483657" r:id="rId8"/>
    <p:sldLayoutId id="2147483658" r:id="rId9"/>
    <p:sldLayoutId id="2147483672"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8B971-9850-408A-8E23-2649C4AE0DE8}" type="datetime1">
              <a:rPr lang="en-US" smtClean="0">
                <a:solidFill>
                  <a:prstClr val="black">
                    <a:tint val="75000"/>
                  </a:prstClr>
                </a:solidFill>
              </a:rPr>
              <a:pPr/>
              <a:t>5/19/2020</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solidFill>
                  <a:prstClr val="black">
                    <a:tint val="75000"/>
                  </a:prstClr>
                </a:solidFill>
              </a:rPr>
              <a:t>Footer</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F76C0-1A5D-4E3E-A606-E9C29A2E4479}" type="slidenum">
              <a:rPr lang="en-US" smtClean="0">
                <a:solidFill>
                  <a:prstClr val="black">
                    <a:tint val="75000"/>
                  </a:prstClr>
                </a:solidFill>
              </a:rPr>
              <a:pPr/>
              <a:t>‹#›</a:t>
            </a:fld>
            <a:endParaRPr lang="en-US">
              <a:solidFill>
                <a:prstClr val="black">
                  <a:tint val="75000"/>
                </a:prstClr>
              </a:solidFill>
            </a:endParaRPr>
          </a:p>
        </p:txBody>
      </p:sp>
      <p:pic>
        <p:nvPicPr>
          <p:cNvPr id="10" name="Picture 9" descr="of_wave_inside.jpg"/>
          <p:cNvPicPr>
            <a:picLocks noChangeAspect="1"/>
          </p:cNvPicPr>
          <p:nvPr userDrawn="1"/>
        </p:nvPicPr>
        <p:blipFill>
          <a:blip r:embed="rId11" cstate="print"/>
          <a:stretch>
            <a:fillRect/>
          </a:stretch>
        </p:blipFill>
        <p:spPr>
          <a:xfrm>
            <a:off x="0" y="5706856"/>
            <a:ext cx="9144000" cy="1151145"/>
          </a:xfrm>
          <a:prstGeom prst="rect">
            <a:avLst/>
          </a:prstGeom>
        </p:spPr>
      </p:pic>
      <p:pic>
        <p:nvPicPr>
          <p:cNvPr id="16" name="Picture 15" descr="of_logo_horizontal_small_white.png"/>
          <p:cNvPicPr>
            <a:picLocks noChangeAspect="1"/>
          </p:cNvPicPr>
          <p:nvPr userDrawn="1"/>
        </p:nvPicPr>
        <p:blipFill>
          <a:blip r:embed="rId12" cstate="print"/>
          <a:stretch>
            <a:fillRect/>
          </a:stretch>
        </p:blipFill>
        <p:spPr>
          <a:xfrm>
            <a:off x="554795" y="5990383"/>
            <a:ext cx="1481681" cy="390944"/>
          </a:xfrm>
          <a:prstGeom prst="rect">
            <a:avLst/>
          </a:prstGeom>
        </p:spPr>
      </p:pic>
      <p:pic>
        <p:nvPicPr>
          <p:cNvPr id="9" name="Picture 8" descr="FAO_blue_20.png"/>
          <p:cNvPicPr>
            <a:picLocks noChangeAspect="1"/>
          </p:cNvPicPr>
          <p:nvPr userDrawn="1"/>
        </p:nvPicPr>
        <p:blipFill>
          <a:blip r:embed="rId13" cstate="print"/>
          <a:stretch>
            <a:fillRect/>
          </a:stretch>
        </p:blipFill>
        <p:spPr>
          <a:xfrm>
            <a:off x="8244408" y="6021288"/>
            <a:ext cx="432048" cy="432048"/>
          </a:xfrm>
          <a:prstGeom prst="rect">
            <a:avLst/>
          </a:prstGeom>
        </p:spPr>
      </p:pic>
    </p:spTree>
    <p:extLst>
      <p:ext uri="{BB962C8B-B14F-4D97-AF65-F5344CB8AC3E}">
        <p14:creationId xmlns:p14="http://schemas.microsoft.com/office/powerpoint/2010/main" val="27226260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Helvetica"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openforis.org/fileadmin/docs/collectEarth/kml_plots/EasterIsland-Chile.kml" TargetMode="External"/><Relationship Id="rId2" Type="http://schemas.openxmlformats.org/officeDocument/2006/relationships/image" Target="../media/image157.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openforis.org/fileadmin/docs/collectEarth/kml_plots/MingshaShan-China.kml" TargetMode="External"/><Relationship Id="rId2" Type="http://schemas.openxmlformats.org/officeDocument/2006/relationships/image" Target="../media/image159.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10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openforis.org/fileadmin/docs/collectEarth/kml_plots/GrahamLand-Antarctica.kml" TargetMode="External"/><Relationship Id="rId2" Type="http://schemas.openxmlformats.org/officeDocument/2006/relationships/image" Target="../media/image164.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10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8.png"/></Relationships>
</file>

<file path=ppt/slides/_rels/slide12.xml.rels><?xml version="1.0" encoding="UTF-8" standalone="yes"?>
<Relationships xmlns="http://schemas.openxmlformats.org/package/2006/relationships"><Relationship Id="rId3" Type="http://schemas.openxmlformats.org/officeDocument/2006/relationships/hyperlink" Target="http://openforis.org/fileadmin/docs/collectEarth/kml_plots/corcovado.kml" TargetMode="External"/><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openforis.org/fileadmin/docs/collectEarth/kml_plots/sinaloa.kml" TargetMode="External"/><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openforis.org/fileadmin/docs/collectEarth/kml_plots/congo.kml" TargetMode="External"/><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openforis/collect-earth/blob/master/collect-earth/collect-earth-app/resources/demo_survey.cep?raw=true" TargetMode="External"/><Relationship Id="rId2" Type="http://schemas.openxmlformats.org/officeDocument/2006/relationships/slideLayout" Target="../slideLayouts/slideLayout3.xml"/><Relationship Id="rId1" Type="http://schemas.openxmlformats.org/officeDocument/2006/relationships/themeOverride" Target="../theme/themeOverride1.xml"/><Relationship Id="rId5" Type="http://schemas.openxmlformats.org/officeDocument/2006/relationships/image" Target="../media/image12.sv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openforis.org/fileadmin/docs/collectEarth/kml_plots/hokkaido.kml" TargetMode="External"/><Relationship Id="rId2" Type="http://schemas.openxmlformats.org/officeDocument/2006/relationships/image" Target="../media/image39.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hyperlink" Target="http://openforis.org/fileadmin/docs/collectEarth/kml_plots/Alfeios-Greece.kml" TargetMode="External"/><Relationship Id="rId2" Type="http://schemas.openxmlformats.org/officeDocument/2006/relationships/image" Target="../media/image46.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openforis.org/fileadmin/docs/collectEarth/kml_plots/MekongDelta-%20Vietnam.kml" TargetMode="External"/><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openforis.org/fileadmin/docs/collectEarth/kml_plots/Biliran-Philippines.kml" TargetMode="External"/><Relationship Id="rId2" Type="http://schemas.openxmlformats.org/officeDocument/2006/relationships/image" Target="../media/image54.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openforis.org/fileadmin/docs/collectEarth/kml_plots/Corozal-Belize.kml" TargetMode="External"/><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hyperlink" Target="http://openforis.org/fileadmin/docs/collectEarth/kml_plots/Kakheti-Georgia.k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3" Type="http://schemas.openxmlformats.org/officeDocument/2006/relationships/slide" Target="slide44.xml"/><Relationship Id="rId18" Type="http://schemas.openxmlformats.org/officeDocument/2006/relationships/slide" Target="slide63.xml"/><Relationship Id="rId26" Type="http://schemas.openxmlformats.org/officeDocument/2006/relationships/slide" Target="slide89.xml"/><Relationship Id="rId3" Type="http://schemas.openxmlformats.org/officeDocument/2006/relationships/slide" Target="slide12.xml"/><Relationship Id="rId21" Type="http://schemas.openxmlformats.org/officeDocument/2006/relationships/slide" Target="slide75.xml"/><Relationship Id="rId7" Type="http://schemas.openxmlformats.org/officeDocument/2006/relationships/slide" Target="slide25.xml"/><Relationship Id="rId12" Type="http://schemas.openxmlformats.org/officeDocument/2006/relationships/slide" Target="slide40.xml"/><Relationship Id="rId17" Type="http://schemas.openxmlformats.org/officeDocument/2006/relationships/slide" Target="slide58.xml"/><Relationship Id="rId25" Type="http://schemas.openxmlformats.org/officeDocument/2006/relationships/slide" Target="slide87.xml"/><Relationship Id="rId33" Type="http://schemas.openxmlformats.org/officeDocument/2006/relationships/hyperlink" Target="http://openforis.org/fileadmin/docs/collectEarth/kml_plots/ALL_PLOTS.kml" TargetMode="External"/><Relationship Id="rId2" Type="http://schemas.openxmlformats.org/officeDocument/2006/relationships/notesSlide" Target="../notesSlides/notesSlide2.xml"/><Relationship Id="rId16" Type="http://schemas.openxmlformats.org/officeDocument/2006/relationships/slide" Target="slide55.xml"/><Relationship Id="rId20" Type="http://schemas.openxmlformats.org/officeDocument/2006/relationships/slide" Target="slide71.xml"/><Relationship Id="rId29" Type="http://schemas.openxmlformats.org/officeDocument/2006/relationships/slide" Target="slide98.xml"/><Relationship Id="rId1" Type="http://schemas.openxmlformats.org/officeDocument/2006/relationships/slideLayout" Target="../slideLayouts/slideLayout3.xml"/><Relationship Id="rId6" Type="http://schemas.openxmlformats.org/officeDocument/2006/relationships/slide" Target="slide21.xml"/><Relationship Id="rId11" Type="http://schemas.openxmlformats.org/officeDocument/2006/relationships/slide" Target="slide38.xml"/><Relationship Id="rId24" Type="http://schemas.openxmlformats.org/officeDocument/2006/relationships/slide" Target="slide84.xml"/><Relationship Id="rId32" Type="http://schemas.openxmlformats.org/officeDocument/2006/relationships/slide" Target="slide108.xml"/><Relationship Id="rId5" Type="http://schemas.openxmlformats.org/officeDocument/2006/relationships/slide" Target="slide18.xml"/><Relationship Id="rId15" Type="http://schemas.openxmlformats.org/officeDocument/2006/relationships/slide" Target="slide51.xml"/><Relationship Id="rId23" Type="http://schemas.openxmlformats.org/officeDocument/2006/relationships/slide" Target="slide81.xml"/><Relationship Id="rId28" Type="http://schemas.openxmlformats.org/officeDocument/2006/relationships/slide" Target="slide96.xml"/><Relationship Id="rId10" Type="http://schemas.openxmlformats.org/officeDocument/2006/relationships/slide" Target="slide34.xml"/><Relationship Id="rId19" Type="http://schemas.openxmlformats.org/officeDocument/2006/relationships/slide" Target="slide67.xml"/><Relationship Id="rId31" Type="http://schemas.openxmlformats.org/officeDocument/2006/relationships/slide" Target="slide105.xml"/><Relationship Id="rId4" Type="http://schemas.openxmlformats.org/officeDocument/2006/relationships/slide" Target="slide15.xml"/><Relationship Id="rId9" Type="http://schemas.openxmlformats.org/officeDocument/2006/relationships/slide" Target="slide32.xml"/><Relationship Id="rId14" Type="http://schemas.openxmlformats.org/officeDocument/2006/relationships/slide" Target="slide47.xml"/><Relationship Id="rId22" Type="http://schemas.openxmlformats.org/officeDocument/2006/relationships/slide" Target="slide78.xml"/><Relationship Id="rId27" Type="http://schemas.openxmlformats.org/officeDocument/2006/relationships/slide" Target="slide93.xml"/><Relationship Id="rId30" Type="http://schemas.openxmlformats.org/officeDocument/2006/relationships/slide" Target="slide102.xml"/><Relationship Id="rId8" Type="http://schemas.openxmlformats.org/officeDocument/2006/relationships/slide" Target="slide28.xml"/></Relationships>
</file>

<file path=ppt/slides/_rels/slide40.xml.rels><?xml version="1.0" encoding="UTF-8" standalone="yes"?>
<Relationships xmlns="http://schemas.openxmlformats.org/package/2006/relationships"><Relationship Id="rId3" Type="http://schemas.openxmlformats.org/officeDocument/2006/relationships/hyperlink" Target="http://openforis.org/fileadmin/docs/collectEarth/kml_plots/Guadalajara-Spain.kml" TargetMode="External"/><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openforis.org/fileadmin/docs/collectEarth/kml_plots/West%20Sepik-PNG.kml" TargetMode="External"/><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2.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hyperlink" Target="http://openforis.org/fileadmin/docs/collectEarth/kml_plots/WesternRwanda-Rwanda.kml" TargetMode="External"/><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openforis.org/fileadmin/docs/collectEarth/kml_plots/Southland-New%20Zealand.kml" TargetMode="External"/><Relationship Id="rId2" Type="http://schemas.openxmlformats.org/officeDocument/2006/relationships/image" Target="../media/image82.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openforis.org/fileadmin/docs/collectEarth/kml_plots/Serengeti-Tanzania.kml" TargetMode="External"/><Relationship Id="rId2" Type="http://schemas.openxmlformats.org/officeDocument/2006/relationships/image" Target="../media/image87.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openforis.org/fileadmin/docs/collectEarth/kml_plots/LaPalma-Spain.kml" TargetMode="External"/><Relationship Id="rId2" Type="http://schemas.openxmlformats.org/officeDocument/2006/relationships/image" Target="../media/image91.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hemeOverride" Target="../theme/themeOverride3.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openforis.org/fileadmin/docs/collectEarth/kml_plots/MatoGrosso-Brazil.kml" TargetMode="External"/><Relationship Id="rId2" Type="http://schemas.openxmlformats.org/officeDocument/2006/relationships/image" Target="../media/image98.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hyperlink" Target="http://openforis.org/fileadmin/docs/collectEarth/kml_plots/RioJaneiro-Brazil.kml"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3.xml"/><Relationship Id="rId1" Type="http://schemas.openxmlformats.org/officeDocument/2006/relationships/themeOverride" Target="../theme/themeOverride4.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openforis.org/fileadmin/docs/collectEarth/kml_plots/Ghaggar-India.kml" TargetMode="External"/><Relationship Id="rId2" Type="http://schemas.openxmlformats.org/officeDocument/2006/relationships/image" Target="../media/image112.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openforis.org/fileadmin/docs/collectEarth/kml_plots/Nyabarongo-%20Rwanda.kml" TargetMode="External"/><Relationship Id="rId2" Type="http://schemas.openxmlformats.org/officeDocument/2006/relationships/image" Target="../media/image117.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openforis.org/fileadmin/docs/collectEarth/kml_plots/Qoqek-China.kml" TargetMode="External"/><Relationship Id="rId2" Type="http://schemas.openxmlformats.org/officeDocument/2006/relationships/image" Target="../media/image121.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3.xml"/><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hyperlink" Target="http://openforis.org/fileadmin/docs/collectEarth/kml_plots/Muyaga-Rwanda.kml" TargetMode="External"/></Relationships>
</file>

<file path=ppt/slides/_rels/slide8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8.png"/><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png"/></Relationships>
</file>

<file path=ppt/slides/_rels/slide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openforis.org/fileadmin/docs/collectEarth/kml_plots/Essaouira-Morocco.kml" TargetMode="External"/><Relationship Id="rId2" Type="http://schemas.openxmlformats.org/officeDocument/2006/relationships/image" Target="../media/image133.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hyperlink" Target="http://openforis.org/fileadmin/docs/collectEarth/kml_plots/Hamburg-Germany.kml"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openforis.org/fileadmin/docs/collectEarth/kml_plots/NorthRhineWestphalia-Germany.kml" TargetMode="External"/><Relationship Id="rId2" Type="http://schemas.openxmlformats.org/officeDocument/2006/relationships/image" Target="../media/image141.png"/><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hyperlink" Target="http://openforis.org/fileadmin/docs/collectEarth/kml_plots/LakeChad-Settlement_Chad.kml"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hyperlink" Target="http://openforis.org/fileadmin/docs/collectEarth/kml_plots/London-UK.kml"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openforis.org/fileadmin/docs/collectEarth/kml_plots/Arusha-Tanzania.kml" TargetMode="Externa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image" Target="../media/image25.svg"/></Relationships>
</file>

<file path=ppt/slides/_rels/slide9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Collect Earth – Training Plots</a:t>
            </a:r>
          </a:p>
        </p:txBody>
      </p:sp>
      <p:sp>
        <p:nvSpPr>
          <p:cNvPr id="3" name="Subtitle 2"/>
          <p:cNvSpPr>
            <a:spLocks noGrp="1"/>
          </p:cNvSpPr>
          <p:nvPr>
            <p:ph type="subTitle" idx="1"/>
          </p:nvPr>
        </p:nvSpPr>
        <p:spPr>
          <a:xfrm>
            <a:off x="276046" y="3260576"/>
            <a:ext cx="8824821" cy="1752600"/>
          </a:xfrm>
        </p:spPr>
        <p:txBody>
          <a:bodyPr>
            <a:normAutofit/>
          </a:bodyPr>
          <a:lstStyle/>
          <a:p>
            <a:r>
              <a:rPr lang="en-US"/>
              <a:t>Augmented Visual Interpretation</a:t>
            </a:r>
          </a:p>
          <a:p>
            <a:r>
              <a:rPr lang="en-US" sz="2400"/>
              <a:t>Learning by example</a:t>
            </a:r>
          </a:p>
          <a:p>
            <a:endParaRPr lang="en-US"/>
          </a:p>
        </p:txBody>
      </p:sp>
    </p:spTree>
    <p:extLst>
      <p:ext uri="{BB962C8B-B14F-4D97-AF65-F5344CB8AC3E}">
        <p14:creationId xmlns:p14="http://schemas.microsoft.com/office/powerpoint/2010/main" val="2454355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0BE8E-EC1D-42D8-8857-4B253766C48C}"/>
              </a:ext>
            </a:extLst>
          </p:cNvPr>
          <p:cNvPicPr>
            <a:picLocks noChangeAspect="1"/>
          </p:cNvPicPr>
          <p:nvPr/>
        </p:nvPicPr>
        <p:blipFill rotWithShape="1">
          <a:blip r:embed="rId2"/>
          <a:srcRect t="1102"/>
          <a:stretch/>
        </p:blipFill>
        <p:spPr>
          <a:xfrm>
            <a:off x="312777" y="1569867"/>
            <a:ext cx="3807900" cy="2120861"/>
          </a:xfrm>
          <a:prstGeom prst="rect">
            <a:avLst/>
          </a:prstGeom>
        </p:spPr>
      </p:pic>
      <p:sp>
        <p:nvSpPr>
          <p:cNvPr id="2" name="Title 1">
            <a:extLst>
              <a:ext uri="{FF2B5EF4-FFF2-40B4-BE49-F238E27FC236}">
                <a16:creationId xmlns:a16="http://schemas.microsoft.com/office/drawing/2014/main" id="{281B9D47-9D06-4EE7-9164-78138C91C565}"/>
              </a:ext>
            </a:extLst>
          </p:cNvPr>
          <p:cNvSpPr>
            <a:spLocks noGrp="1"/>
          </p:cNvSpPr>
          <p:nvPr>
            <p:ph type="title"/>
          </p:nvPr>
        </p:nvSpPr>
        <p:spPr/>
        <p:txBody>
          <a:bodyPr>
            <a:noAutofit/>
          </a:bodyPr>
          <a:lstStyle/>
          <a:p>
            <a:r>
              <a:rPr lang="en-US" sz="3200" b="0"/>
              <a:t>Which satellite images and graphics can you find in the GEE app?</a:t>
            </a:r>
          </a:p>
        </p:txBody>
      </p:sp>
      <p:pic>
        <p:nvPicPr>
          <p:cNvPr id="9" name="Picture 8">
            <a:extLst>
              <a:ext uri="{FF2B5EF4-FFF2-40B4-BE49-F238E27FC236}">
                <a16:creationId xmlns:a16="http://schemas.microsoft.com/office/drawing/2014/main" id="{40B9EA1B-A0E9-4688-9C06-09E7D0734293}"/>
              </a:ext>
            </a:extLst>
          </p:cNvPr>
          <p:cNvPicPr>
            <a:picLocks noChangeAspect="1"/>
          </p:cNvPicPr>
          <p:nvPr/>
        </p:nvPicPr>
        <p:blipFill rotWithShape="1">
          <a:blip r:embed="rId3"/>
          <a:srcRect r="32113"/>
          <a:stretch/>
        </p:blipFill>
        <p:spPr>
          <a:xfrm>
            <a:off x="3990001" y="1859389"/>
            <a:ext cx="2932175" cy="2324173"/>
          </a:xfrm>
          <a:prstGeom prst="rect">
            <a:avLst/>
          </a:prstGeom>
        </p:spPr>
      </p:pic>
      <p:cxnSp>
        <p:nvCxnSpPr>
          <p:cNvPr id="10" name="Straight Arrow Connector 9">
            <a:extLst>
              <a:ext uri="{FF2B5EF4-FFF2-40B4-BE49-F238E27FC236}">
                <a16:creationId xmlns:a16="http://schemas.microsoft.com/office/drawing/2014/main" id="{0A73F87D-5424-4BB9-9955-005487AAA47A}"/>
              </a:ext>
            </a:extLst>
          </p:cNvPr>
          <p:cNvCxnSpPr>
            <a:cxnSpLocks/>
          </p:cNvCxnSpPr>
          <p:nvPr/>
        </p:nvCxnSpPr>
        <p:spPr>
          <a:xfrm>
            <a:off x="3575611" y="2474687"/>
            <a:ext cx="2111071" cy="8634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A7D8284-824E-4669-A293-B0FCC2F9AF85}"/>
              </a:ext>
            </a:extLst>
          </p:cNvPr>
          <p:cNvSpPr/>
          <p:nvPr/>
        </p:nvSpPr>
        <p:spPr>
          <a:xfrm flipV="1">
            <a:off x="2897439" y="2174023"/>
            <a:ext cx="672480" cy="609862"/>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23464D5-F9BF-433C-9A8C-70BB6DFCF219}"/>
              </a:ext>
            </a:extLst>
          </p:cNvPr>
          <p:cNvSpPr/>
          <p:nvPr/>
        </p:nvSpPr>
        <p:spPr>
          <a:xfrm flipV="1">
            <a:off x="5686682" y="3227364"/>
            <a:ext cx="567078" cy="351854"/>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EB9612-B363-4AC6-8991-A39536067B15}"/>
              </a:ext>
            </a:extLst>
          </p:cNvPr>
          <p:cNvSpPr/>
          <p:nvPr/>
        </p:nvSpPr>
        <p:spPr>
          <a:xfrm>
            <a:off x="591016" y="3263901"/>
            <a:ext cx="3398985" cy="2031325"/>
          </a:xfrm>
          <a:prstGeom prst="rect">
            <a:avLst/>
          </a:prstGeom>
        </p:spPr>
        <p:txBody>
          <a:bodyPr wrap="square" anchor="t">
            <a:spAutoFit/>
          </a:bodyPr>
          <a:lstStyle/>
          <a:p>
            <a:endParaRPr lang="en-US">
              <a:latin typeface="+mj-lt"/>
            </a:endParaRPr>
          </a:p>
          <a:p>
            <a:r>
              <a:rPr lang="en-US">
                <a:latin typeface="+mj-lt"/>
              </a:rPr>
              <a:t>The graphs and the images are connected. Clicking on a certain date in the graph the image of the same day will appear. </a:t>
            </a:r>
          </a:p>
          <a:p>
            <a:endParaRPr lang="en-US">
              <a:latin typeface="+mj-lt"/>
            </a:endParaRPr>
          </a:p>
        </p:txBody>
      </p:sp>
      <p:sp>
        <p:nvSpPr>
          <p:cNvPr id="11" name="Rectangle 10">
            <a:extLst>
              <a:ext uri="{FF2B5EF4-FFF2-40B4-BE49-F238E27FC236}">
                <a16:creationId xmlns:a16="http://schemas.microsoft.com/office/drawing/2014/main" id="{9B8A9FD9-0F1B-4B8A-9D97-1764B44DA071}"/>
              </a:ext>
            </a:extLst>
          </p:cNvPr>
          <p:cNvSpPr/>
          <p:nvPr/>
        </p:nvSpPr>
        <p:spPr>
          <a:xfrm>
            <a:off x="1969066" y="4911707"/>
            <a:ext cx="7067430" cy="923330"/>
          </a:xfrm>
          <a:prstGeom prst="rect">
            <a:avLst/>
          </a:prstGeom>
        </p:spPr>
        <p:txBody>
          <a:bodyPr wrap="square" anchor="t">
            <a:spAutoFit/>
          </a:bodyPr>
          <a:lstStyle/>
          <a:p>
            <a:r>
              <a:rPr lang="en-US" b="1">
                <a:latin typeface="+mj-lt"/>
              </a:rPr>
              <a:t>But they are not showing the same information!! </a:t>
            </a:r>
          </a:p>
          <a:p>
            <a:r>
              <a:rPr lang="en-US">
                <a:latin typeface="+mj-lt"/>
              </a:rPr>
              <a:t>The graphs display NDVI values and the false color mosaics show the vegetation intensity.</a:t>
            </a:r>
          </a:p>
        </p:txBody>
      </p:sp>
    </p:spTree>
    <p:extLst>
      <p:ext uri="{BB962C8B-B14F-4D97-AF65-F5344CB8AC3E}">
        <p14:creationId xmlns:p14="http://schemas.microsoft.com/office/powerpoint/2010/main" val="17863560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63446-48AA-4E2C-8829-91938D21A1CE}"/>
              </a:ext>
            </a:extLst>
          </p:cNvPr>
          <p:cNvPicPr>
            <a:picLocks noChangeAspect="1"/>
          </p:cNvPicPr>
          <p:nvPr/>
        </p:nvPicPr>
        <p:blipFill>
          <a:blip r:embed="rId2"/>
          <a:stretch>
            <a:fillRect/>
          </a:stretch>
        </p:blipFill>
        <p:spPr>
          <a:xfrm>
            <a:off x="496888" y="1146450"/>
            <a:ext cx="3808417" cy="3514016"/>
          </a:xfrm>
          <a:prstGeom prst="rect">
            <a:avLst/>
          </a:prstGeom>
        </p:spPr>
      </p:pic>
      <p:pic>
        <p:nvPicPr>
          <p:cNvPr id="2" name="Picture 1">
            <a:extLst>
              <a:ext uri="{FF2B5EF4-FFF2-40B4-BE49-F238E27FC236}">
                <a16:creationId xmlns:a16="http://schemas.microsoft.com/office/drawing/2014/main" id="{45500196-B6FC-4BE7-B23E-66D056C3E736}"/>
              </a:ext>
            </a:extLst>
          </p:cNvPr>
          <p:cNvPicPr>
            <a:picLocks noChangeAspect="1"/>
          </p:cNvPicPr>
          <p:nvPr/>
        </p:nvPicPr>
        <p:blipFill>
          <a:blip r:embed="rId3"/>
          <a:stretch>
            <a:fillRect/>
          </a:stretch>
        </p:blipFill>
        <p:spPr>
          <a:xfrm>
            <a:off x="4572000" y="1146449"/>
            <a:ext cx="3740727" cy="3514016"/>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687935" y="4797152"/>
            <a:ext cx="7873835" cy="369332"/>
          </a:xfrm>
          <a:prstGeom prst="rect">
            <a:avLst/>
          </a:prstGeom>
        </p:spPr>
        <p:txBody>
          <a:bodyPr wrap="square">
            <a:spAutoFit/>
          </a:bodyPr>
          <a:lstStyle/>
          <a:p>
            <a:r>
              <a:rPr lang="en-US" dirty="0">
                <a:latin typeface="+mj-lt"/>
              </a:rPr>
              <a:t>The area is covered by snow in both winter and summer seasons</a:t>
            </a:r>
          </a:p>
        </p:txBody>
      </p:sp>
      <p:sp>
        <p:nvSpPr>
          <p:cNvPr id="11" name="Rectangle 10">
            <a:extLst>
              <a:ext uri="{FF2B5EF4-FFF2-40B4-BE49-F238E27FC236}">
                <a16:creationId xmlns:a16="http://schemas.microsoft.com/office/drawing/2014/main" id="{91CA6C17-2D6E-4547-B59D-D4EB7CAF0506}"/>
              </a:ext>
            </a:extLst>
          </p:cNvPr>
          <p:cNvSpPr/>
          <p:nvPr/>
        </p:nvSpPr>
        <p:spPr>
          <a:xfrm>
            <a:off x="687935" y="1537627"/>
            <a:ext cx="1575617" cy="307777"/>
          </a:xfrm>
          <a:prstGeom prst="rect">
            <a:avLst/>
          </a:prstGeom>
          <a:solidFill>
            <a:schemeClr val="tx1">
              <a:lumMod val="50000"/>
              <a:lumOff val="50000"/>
            </a:schemeClr>
          </a:solidFill>
        </p:spPr>
        <p:txBody>
          <a:bodyPr wrap="square">
            <a:spAutoFit/>
          </a:bodyPr>
          <a:lstStyle/>
          <a:p>
            <a:r>
              <a:rPr lang="en-US" sz="1400" b="1" dirty="0">
                <a:latin typeface="+mj-lt"/>
              </a:rPr>
              <a:t>February 2003</a:t>
            </a:r>
          </a:p>
        </p:txBody>
      </p:sp>
      <p:sp>
        <p:nvSpPr>
          <p:cNvPr id="14" name="Rectangle 13">
            <a:extLst>
              <a:ext uri="{FF2B5EF4-FFF2-40B4-BE49-F238E27FC236}">
                <a16:creationId xmlns:a16="http://schemas.microsoft.com/office/drawing/2014/main" id="{768D8A22-0EC0-4F48-AF3D-ADDEB0EE8A83}"/>
              </a:ext>
            </a:extLst>
          </p:cNvPr>
          <p:cNvSpPr/>
          <p:nvPr/>
        </p:nvSpPr>
        <p:spPr>
          <a:xfrm>
            <a:off x="4647654" y="1479232"/>
            <a:ext cx="1575617" cy="307777"/>
          </a:xfrm>
          <a:prstGeom prst="rect">
            <a:avLst/>
          </a:prstGeom>
        </p:spPr>
        <p:txBody>
          <a:bodyPr wrap="square">
            <a:spAutoFit/>
          </a:bodyPr>
          <a:lstStyle/>
          <a:p>
            <a:r>
              <a:rPr lang="en-US" sz="1400" b="1" dirty="0">
                <a:solidFill>
                  <a:schemeClr val="bg1"/>
                </a:solidFill>
                <a:latin typeface="+mj-lt"/>
              </a:rPr>
              <a:t>August 2017</a:t>
            </a:r>
          </a:p>
        </p:txBody>
      </p:sp>
      <p:sp>
        <p:nvSpPr>
          <p:cNvPr id="12" name="Title 1">
            <a:extLst>
              <a:ext uri="{FF2B5EF4-FFF2-40B4-BE49-F238E27FC236}">
                <a16:creationId xmlns:a16="http://schemas.microsoft.com/office/drawing/2014/main" id="{811D4124-2303-475B-8C94-507406E2A17E}"/>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Snow</a:t>
            </a:r>
            <a:br>
              <a:rPr lang="en-US" sz="2400"/>
            </a:br>
            <a:r>
              <a:rPr lang="en-US" sz="2400"/>
              <a:t> </a:t>
            </a:r>
            <a:r>
              <a:rPr lang="en-US" sz="2000"/>
              <a:t>(Arusha, Tanzania)</a:t>
            </a:r>
            <a:endParaRPr lang="en-US" sz="2400"/>
          </a:p>
        </p:txBody>
      </p:sp>
    </p:spTree>
    <p:extLst>
      <p:ext uri="{BB962C8B-B14F-4D97-AF65-F5344CB8AC3E}">
        <p14:creationId xmlns:p14="http://schemas.microsoft.com/office/powerpoint/2010/main" val="1614473101"/>
      </p:ext>
    </p:extLst>
  </p:cSld>
  <p:clrMapOvr>
    <a:masterClrMapping/>
  </p:clrMapOvr>
  <p:transition spd="slow">
    <p:cove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842268" y="4542323"/>
            <a:ext cx="7728520" cy="923330"/>
          </a:xfrm>
          <a:prstGeom prst="rect">
            <a:avLst/>
          </a:prstGeom>
        </p:spPr>
        <p:txBody>
          <a:bodyPr wrap="square">
            <a:spAutoFit/>
          </a:bodyPr>
          <a:lstStyle/>
          <a:p>
            <a:r>
              <a:rPr lang="en-US" dirty="0">
                <a:latin typeface="+mj-lt"/>
              </a:rPr>
              <a:t>Interpretation of NDVI graphic: </a:t>
            </a:r>
          </a:p>
          <a:p>
            <a:r>
              <a:rPr lang="en-US" dirty="0">
                <a:latin typeface="+mj-lt"/>
              </a:rPr>
              <a:t>NDVI values are below 0 throughout the year indicating that the area is permanently covered with snow. </a:t>
            </a:r>
          </a:p>
        </p:txBody>
      </p:sp>
      <p:sp>
        <p:nvSpPr>
          <p:cNvPr id="8" name="Title 1">
            <a:extLst>
              <a:ext uri="{FF2B5EF4-FFF2-40B4-BE49-F238E27FC236}">
                <a16:creationId xmlns:a16="http://schemas.microsoft.com/office/drawing/2014/main" id="{858220D7-9D41-4D20-865C-74FC1D0F2DDD}"/>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Snow</a:t>
            </a:r>
            <a:br>
              <a:rPr lang="en-US" sz="2400"/>
            </a:br>
            <a:r>
              <a:rPr lang="en-US" sz="2400"/>
              <a:t> </a:t>
            </a:r>
            <a:r>
              <a:rPr lang="en-US" sz="2000"/>
              <a:t>(Arusha, Tanzania)</a:t>
            </a:r>
            <a:endParaRPr lang="en-US" sz="2400"/>
          </a:p>
        </p:txBody>
      </p:sp>
      <p:pic>
        <p:nvPicPr>
          <p:cNvPr id="2" name="Picture 1">
            <a:extLst>
              <a:ext uri="{FF2B5EF4-FFF2-40B4-BE49-F238E27FC236}">
                <a16:creationId xmlns:a16="http://schemas.microsoft.com/office/drawing/2014/main" id="{079BDA06-DBCF-45E5-B986-64121B7D6F45}"/>
              </a:ext>
            </a:extLst>
          </p:cNvPr>
          <p:cNvPicPr>
            <a:picLocks noChangeAspect="1"/>
          </p:cNvPicPr>
          <p:nvPr/>
        </p:nvPicPr>
        <p:blipFill>
          <a:blip r:embed="rId2"/>
          <a:stretch>
            <a:fillRect/>
          </a:stretch>
        </p:blipFill>
        <p:spPr>
          <a:xfrm>
            <a:off x="214195" y="1506104"/>
            <a:ext cx="8134580" cy="2613314"/>
          </a:xfrm>
          <a:prstGeom prst="rect">
            <a:avLst/>
          </a:prstGeom>
        </p:spPr>
      </p:pic>
    </p:spTree>
    <p:extLst>
      <p:ext uri="{BB962C8B-B14F-4D97-AF65-F5344CB8AC3E}">
        <p14:creationId xmlns:p14="http://schemas.microsoft.com/office/powerpoint/2010/main" val="1677084196"/>
      </p:ext>
    </p:extLst>
  </p:cSld>
  <p:clrMapOvr>
    <a:masterClrMapping/>
  </p:clrMapOvr>
  <p:transition spd="slow">
    <p:cove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364088" y="1046590"/>
            <a:ext cx="3384376" cy="2862322"/>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Other land</a:t>
            </a:r>
          </a:p>
          <a:p>
            <a:endParaRPr lang="en-US">
              <a:latin typeface="+mj-lt"/>
            </a:endParaRPr>
          </a:p>
          <a:p>
            <a:r>
              <a:rPr lang="en-US" b="1">
                <a:latin typeface="+mj-lt"/>
              </a:rPr>
              <a:t>Subcategory: </a:t>
            </a:r>
            <a:r>
              <a:rPr lang="en-US">
                <a:latin typeface="+mj-lt"/>
              </a:rPr>
              <a:t>Sand</a:t>
            </a:r>
          </a:p>
          <a:p>
            <a:endParaRPr lang="en-US">
              <a:latin typeface="+mj-lt"/>
            </a:endParaRPr>
          </a:p>
          <a:p>
            <a:r>
              <a:rPr lang="en-US" b="1">
                <a:latin typeface="+mj-lt"/>
              </a:rPr>
              <a:t>Description: </a:t>
            </a:r>
            <a:r>
              <a:rPr lang="en-US">
                <a:latin typeface="+mj-lt"/>
              </a:rPr>
              <a:t>The plot is located on a beach in the Eastern Island in the middle of the Pacific. </a:t>
            </a:r>
          </a:p>
          <a:p>
            <a:endParaRPr lang="en-US">
              <a:latin typeface="+mj-lt"/>
            </a:endParaRPr>
          </a:p>
        </p:txBody>
      </p:sp>
      <p:grpSp>
        <p:nvGrpSpPr>
          <p:cNvPr id="12" name="Group 11">
            <a:extLst>
              <a:ext uri="{FF2B5EF4-FFF2-40B4-BE49-F238E27FC236}">
                <a16:creationId xmlns:a16="http://schemas.microsoft.com/office/drawing/2014/main" id="{860A62C9-3A55-4D22-AD98-3A3A39D05663}"/>
              </a:ext>
            </a:extLst>
          </p:cNvPr>
          <p:cNvGrpSpPr/>
          <p:nvPr/>
        </p:nvGrpSpPr>
        <p:grpSpPr>
          <a:xfrm>
            <a:off x="637622" y="1284449"/>
            <a:ext cx="4585732" cy="4289102"/>
            <a:chOff x="530683" y="1111548"/>
            <a:chExt cx="4585732" cy="4289102"/>
          </a:xfrm>
        </p:grpSpPr>
        <p:pic>
          <p:nvPicPr>
            <p:cNvPr id="4" name="Picture 3">
              <a:extLst>
                <a:ext uri="{FF2B5EF4-FFF2-40B4-BE49-F238E27FC236}">
                  <a16:creationId xmlns:a16="http://schemas.microsoft.com/office/drawing/2014/main" id="{3879E8A0-617B-4F25-BDD0-8CC5C5FE997F}"/>
                </a:ext>
              </a:extLst>
            </p:cNvPr>
            <p:cNvPicPr>
              <a:picLocks noChangeAspect="1"/>
            </p:cNvPicPr>
            <p:nvPr/>
          </p:nvPicPr>
          <p:blipFill>
            <a:blip r:embed="rId2"/>
            <a:stretch>
              <a:fillRect/>
            </a:stretch>
          </p:blipFill>
          <p:spPr>
            <a:xfrm>
              <a:off x="530683" y="1111548"/>
              <a:ext cx="4585732" cy="4289102"/>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567063" y="1390418"/>
              <a:ext cx="1575617" cy="276999"/>
            </a:xfrm>
            <a:prstGeom prst="rect">
              <a:avLst/>
            </a:prstGeom>
          </p:spPr>
          <p:txBody>
            <a:bodyPr wrap="square">
              <a:spAutoFit/>
            </a:bodyPr>
            <a:lstStyle/>
            <a:p>
              <a:r>
                <a:rPr lang="en-US" sz="1200">
                  <a:solidFill>
                    <a:schemeClr val="bg1"/>
                  </a:solidFill>
                  <a:latin typeface="+mj-lt"/>
                </a:rPr>
                <a:t>Year 2020</a:t>
              </a:r>
            </a:p>
          </p:txBody>
        </p:sp>
      </p:grpSp>
      <p:grpSp>
        <p:nvGrpSpPr>
          <p:cNvPr id="6" name="Group 5">
            <a:extLst>
              <a:ext uri="{FF2B5EF4-FFF2-40B4-BE49-F238E27FC236}">
                <a16:creationId xmlns:a16="http://schemas.microsoft.com/office/drawing/2014/main" id="{FD123FC4-3A38-435C-A93D-D6DC3E74C7F4}"/>
              </a:ext>
            </a:extLst>
          </p:cNvPr>
          <p:cNvGrpSpPr/>
          <p:nvPr/>
        </p:nvGrpSpPr>
        <p:grpSpPr>
          <a:xfrm>
            <a:off x="6588224" y="5498849"/>
            <a:ext cx="2340768" cy="421452"/>
            <a:chOff x="5508104" y="487268"/>
            <a:chExt cx="2417561" cy="439453"/>
          </a:xfrm>
        </p:grpSpPr>
        <p:sp>
          <p:nvSpPr>
            <p:cNvPr id="7" name="Sun 6">
              <a:extLst>
                <a:ext uri="{FF2B5EF4-FFF2-40B4-BE49-F238E27FC236}">
                  <a16:creationId xmlns:a16="http://schemas.microsoft.com/office/drawing/2014/main" id="{2227778A-519F-46BC-8B7A-D19622CF6ECB}"/>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4ABB84-A5BE-42EF-BCB8-0C45EF660E97}"/>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1" name="Title 1">
            <a:extLst>
              <a:ext uri="{FF2B5EF4-FFF2-40B4-BE49-F238E27FC236}">
                <a16:creationId xmlns:a16="http://schemas.microsoft.com/office/drawing/2014/main" id="{8A25786B-F074-4F87-84D1-C0AE7B9FCBB4}"/>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Sand</a:t>
            </a:r>
            <a:br>
              <a:rPr lang="en-US" sz="2400"/>
            </a:br>
            <a:r>
              <a:rPr lang="en-US" sz="2400"/>
              <a:t> </a:t>
            </a:r>
            <a:r>
              <a:rPr lang="en-US" sz="2000"/>
              <a:t>(Easter Island, Chile)</a:t>
            </a:r>
            <a:endParaRPr lang="en-US" sz="2400"/>
          </a:p>
        </p:txBody>
      </p:sp>
      <p:grpSp>
        <p:nvGrpSpPr>
          <p:cNvPr id="10" name="Group 9">
            <a:extLst>
              <a:ext uri="{FF2B5EF4-FFF2-40B4-BE49-F238E27FC236}">
                <a16:creationId xmlns:a16="http://schemas.microsoft.com/office/drawing/2014/main" id="{88B07100-AB0D-44FF-85F7-E8099BA45808}"/>
              </a:ext>
            </a:extLst>
          </p:cNvPr>
          <p:cNvGrpSpPr/>
          <p:nvPr/>
        </p:nvGrpSpPr>
        <p:grpSpPr>
          <a:xfrm>
            <a:off x="3229721" y="5643433"/>
            <a:ext cx="1993633" cy="369332"/>
            <a:chOff x="687935" y="5375578"/>
            <a:chExt cx="1993633" cy="369332"/>
          </a:xfrm>
        </p:grpSpPr>
        <p:sp>
          <p:nvSpPr>
            <p:cNvPr id="13" name="TextBox 12">
              <a:extLst>
                <a:ext uri="{FF2B5EF4-FFF2-40B4-BE49-F238E27FC236}">
                  <a16:creationId xmlns:a16="http://schemas.microsoft.com/office/drawing/2014/main" id="{23C65067-7BC9-4255-9012-48C88FA941F7}"/>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4" name="Graphic 13" descr="Earth globe Africa and Europe">
              <a:extLst>
                <a:ext uri="{FF2B5EF4-FFF2-40B4-BE49-F238E27FC236}">
                  <a16:creationId xmlns:a16="http://schemas.microsoft.com/office/drawing/2014/main" id="{357D5D0E-9640-47BB-898C-38D18E38519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838615611"/>
      </p:ext>
    </p:extLst>
  </p:cSld>
  <p:clrMapOvr>
    <a:masterClrMapping/>
  </p:clrMapOvr>
  <p:transition spd="slow">
    <p:cove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CDFFB51-C515-4486-8F81-F7A2F1F63DF8}"/>
              </a:ext>
            </a:extLst>
          </p:cNvPr>
          <p:cNvGrpSpPr/>
          <p:nvPr/>
        </p:nvGrpSpPr>
        <p:grpSpPr>
          <a:xfrm>
            <a:off x="550045" y="1190339"/>
            <a:ext cx="7766371" cy="3466843"/>
            <a:chOff x="550045" y="1190339"/>
            <a:chExt cx="7766371" cy="3466843"/>
          </a:xfrm>
        </p:grpSpPr>
        <p:pic>
          <p:nvPicPr>
            <p:cNvPr id="3" name="Picture 2">
              <a:extLst>
                <a:ext uri="{FF2B5EF4-FFF2-40B4-BE49-F238E27FC236}">
                  <a16:creationId xmlns:a16="http://schemas.microsoft.com/office/drawing/2014/main" id="{035A388A-556E-491B-A470-20F2B946616E}"/>
                </a:ext>
              </a:extLst>
            </p:cNvPr>
            <p:cNvPicPr>
              <a:picLocks noChangeAspect="1"/>
            </p:cNvPicPr>
            <p:nvPr/>
          </p:nvPicPr>
          <p:blipFill>
            <a:blip r:embed="rId2"/>
            <a:stretch>
              <a:fillRect/>
            </a:stretch>
          </p:blipFill>
          <p:spPr>
            <a:xfrm>
              <a:off x="4662834" y="1190339"/>
              <a:ext cx="3653582" cy="3466843"/>
            </a:xfrm>
            <a:prstGeom prst="rect">
              <a:avLst/>
            </a:prstGeom>
          </p:spPr>
        </p:pic>
        <p:grpSp>
          <p:nvGrpSpPr>
            <p:cNvPr id="16" name="Group 15">
              <a:extLst>
                <a:ext uri="{FF2B5EF4-FFF2-40B4-BE49-F238E27FC236}">
                  <a16:creationId xmlns:a16="http://schemas.microsoft.com/office/drawing/2014/main" id="{8A3005DE-E68A-47BD-8D44-35B2BB7FC55F}"/>
                </a:ext>
              </a:extLst>
            </p:cNvPr>
            <p:cNvGrpSpPr/>
            <p:nvPr/>
          </p:nvGrpSpPr>
          <p:grpSpPr>
            <a:xfrm>
              <a:off x="550045" y="1286419"/>
              <a:ext cx="6489975" cy="392415"/>
              <a:chOff x="709606" y="-1162208"/>
              <a:chExt cx="6489975" cy="392415"/>
            </a:xfrm>
          </p:grpSpPr>
          <p:sp>
            <p:nvSpPr>
              <p:cNvPr id="20" name="Rectangle 19">
                <a:extLst>
                  <a:ext uri="{FF2B5EF4-FFF2-40B4-BE49-F238E27FC236}">
                    <a16:creationId xmlns:a16="http://schemas.microsoft.com/office/drawing/2014/main" id="{61680F7B-ABE3-437A-A2F8-F24E9821B192}"/>
                  </a:ext>
                </a:extLst>
              </p:cNvPr>
              <p:cNvSpPr/>
              <p:nvPr/>
            </p:nvSpPr>
            <p:spPr>
              <a:xfrm>
                <a:off x="4872501" y="-1162208"/>
                <a:ext cx="2327080" cy="261610"/>
              </a:xfrm>
              <a:prstGeom prst="rect">
                <a:avLst/>
              </a:prstGeom>
            </p:spPr>
            <p:txBody>
              <a:bodyPr wrap="square" anchor="t">
                <a:spAutoFit/>
              </a:bodyPr>
              <a:lstStyle/>
              <a:p>
                <a:r>
                  <a:rPr lang="en-US" sz="1100">
                    <a:solidFill>
                      <a:schemeClr val="bg1"/>
                    </a:solidFill>
                    <a:latin typeface="+mj-lt"/>
                  </a:rPr>
                  <a:t>Image with false color bands</a:t>
                </a:r>
              </a:p>
            </p:txBody>
          </p:sp>
          <p:sp>
            <p:nvSpPr>
              <p:cNvPr id="21" name="Rectangle 20">
                <a:extLst>
                  <a:ext uri="{FF2B5EF4-FFF2-40B4-BE49-F238E27FC236}">
                    <a16:creationId xmlns:a16="http://schemas.microsoft.com/office/drawing/2014/main" id="{D72EA273-31C5-4CE2-AA88-7FFAE8A00A01}"/>
                  </a:ext>
                </a:extLst>
              </p:cNvPr>
              <p:cNvSpPr/>
              <p:nvPr/>
            </p:nvSpPr>
            <p:spPr>
              <a:xfrm>
                <a:off x="709606" y="-1031403"/>
                <a:ext cx="2327080" cy="261610"/>
              </a:xfrm>
              <a:prstGeom prst="rect">
                <a:avLst/>
              </a:prstGeom>
            </p:spPr>
            <p:txBody>
              <a:bodyPr wrap="square">
                <a:spAutoFit/>
              </a:bodyPr>
              <a:lstStyle/>
              <a:p>
                <a:r>
                  <a:rPr lang="en-US" sz="1100">
                    <a:solidFill>
                      <a:schemeClr val="bg1"/>
                    </a:solidFill>
                    <a:latin typeface="+mj-lt"/>
                  </a:rPr>
                  <a:t>Image with human visible bands</a:t>
                </a:r>
              </a:p>
            </p:txBody>
          </p:sp>
        </p:grpSp>
      </p:grpSp>
      <p:pic>
        <p:nvPicPr>
          <p:cNvPr id="2" name="Picture 1">
            <a:extLst>
              <a:ext uri="{FF2B5EF4-FFF2-40B4-BE49-F238E27FC236}">
                <a16:creationId xmlns:a16="http://schemas.microsoft.com/office/drawing/2014/main" id="{F579D6E2-B853-4E68-9A94-1EC52A4D4B64}"/>
              </a:ext>
            </a:extLst>
          </p:cNvPr>
          <p:cNvPicPr>
            <a:picLocks noChangeAspect="1"/>
          </p:cNvPicPr>
          <p:nvPr/>
        </p:nvPicPr>
        <p:blipFill>
          <a:blip r:embed="rId3"/>
          <a:stretch>
            <a:fillRect/>
          </a:stretch>
        </p:blipFill>
        <p:spPr>
          <a:xfrm>
            <a:off x="496888" y="1190339"/>
            <a:ext cx="3783012" cy="3451839"/>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687935" y="4797152"/>
            <a:ext cx="7873835" cy="1477328"/>
          </a:xfrm>
          <a:prstGeom prst="rect">
            <a:avLst/>
          </a:prstGeom>
        </p:spPr>
        <p:txBody>
          <a:bodyPr wrap="square">
            <a:spAutoFit/>
          </a:bodyPr>
          <a:lstStyle/>
          <a:p>
            <a:r>
              <a:rPr lang="en-US" dirty="0">
                <a:latin typeface="+mj-lt"/>
              </a:rPr>
              <a:t>Land use change: In these Sentinel 2 composite images water is represented in black, vegetation in orange and sand in withe. No land use change can be perceived.  </a:t>
            </a:r>
          </a:p>
          <a:p>
            <a:endParaRPr lang="en-US" dirty="0"/>
          </a:p>
          <a:p>
            <a:endParaRPr lang="en-US" dirty="0">
              <a:latin typeface="+mj-lt"/>
            </a:endParaRPr>
          </a:p>
        </p:txBody>
      </p:sp>
      <p:sp>
        <p:nvSpPr>
          <p:cNvPr id="15" name="Title 1">
            <a:extLst>
              <a:ext uri="{FF2B5EF4-FFF2-40B4-BE49-F238E27FC236}">
                <a16:creationId xmlns:a16="http://schemas.microsoft.com/office/drawing/2014/main" id="{6DC4FE72-01BC-4789-AD10-56A60D5EBFDA}"/>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Sand</a:t>
            </a:r>
            <a:br>
              <a:rPr lang="en-US" sz="2400"/>
            </a:br>
            <a:r>
              <a:rPr lang="en-US" sz="2400"/>
              <a:t> </a:t>
            </a:r>
            <a:r>
              <a:rPr lang="en-US" sz="2000"/>
              <a:t>(Easter Island, Chile)</a:t>
            </a:r>
            <a:endParaRPr lang="en-US" sz="2400"/>
          </a:p>
        </p:txBody>
      </p:sp>
    </p:spTree>
    <p:extLst>
      <p:ext uri="{BB962C8B-B14F-4D97-AF65-F5344CB8AC3E}">
        <p14:creationId xmlns:p14="http://schemas.microsoft.com/office/powerpoint/2010/main" val="1074534159"/>
      </p:ext>
    </p:extLst>
  </p:cSld>
  <p:clrMapOvr>
    <a:masterClrMapping/>
  </p:clrMapOvr>
  <p:transition spd="slow">
    <p:cove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842268" y="4542323"/>
            <a:ext cx="7728520" cy="923330"/>
          </a:xfrm>
          <a:prstGeom prst="rect">
            <a:avLst/>
          </a:prstGeom>
        </p:spPr>
        <p:txBody>
          <a:bodyPr wrap="square">
            <a:spAutoFit/>
          </a:bodyPr>
          <a:lstStyle/>
          <a:p>
            <a:r>
              <a:rPr lang="en-US" dirty="0">
                <a:latin typeface="+mj-lt"/>
              </a:rPr>
              <a:t>Interpretation of NDVI graphic: </a:t>
            </a:r>
          </a:p>
          <a:p>
            <a:r>
              <a:rPr lang="en-US" dirty="0">
                <a:latin typeface="+mj-lt"/>
              </a:rPr>
              <a:t>NDVI values are slightly above 0. These values represent bare soil or sand. The peaks are usually caused by clouds or sun reflection</a:t>
            </a:r>
          </a:p>
        </p:txBody>
      </p:sp>
      <p:pic>
        <p:nvPicPr>
          <p:cNvPr id="3" name="Picture 2" descr="A screenshot of a cell phone&#10;&#10;Description automatically generated">
            <a:extLst>
              <a:ext uri="{FF2B5EF4-FFF2-40B4-BE49-F238E27FC236}">
                <a16:creationId xmlns:a16="http://schemas.microsoft.com/office/drawing/2014/main" id="{1E22A947-55FF-4AA7-9442-4149D983C355}"/>
              </a:ext>
            </a:extLst>
          </p:cNvPr>
          <p:cNvPicPr>
            <a:picLocks noChangeAspect="1"/>
          </p:cNvPicPr>
          <p:nvPr/>
        </p:nvPicPr>
        <p:blipFill rotWithShape="1">
          <a:blip r:embed="rId2">
            <a:extLst>
              <a:ext uri="{28A0092B-C50C-407E-A947-70E740481C1C}">
                <a14:useLocalDpi xmlns:a14="http://schemas.microsoft.com/office/drawing/2010/main" val="0"/>
              </a:ext>
            </a:extLst>
          </a:blip>
          <a:srcRect l="4227" t="7595" r="7476" b="2295"/>
          <a:stretch/>
        </p:blipFill>
        <p:spPr>
          <a:xfrm>
            <a:off x="384157" y="1392347"/>
            <a:ext cx="6720027" cy="3056600"/>
          </a:xfrm>
          <a:prstGeom prst="rect">
            <a:avLst/>
          </a:prstGeom>
        </p:spPr>
      </p:pic>
      <p:sp>
        <p:nvSpPr>
          <p:cNvPr id="8" name="Title 1">
            <a:extLst>
              <a:ext uri="{FF2B5EF4-FFF2-40B4-BE49-F238E27FC236}">
                <a16:creationId xmlns:a16="http://schemas.microsoft.com/office/drawing/2014/main" id="{041BF2F5-AD82-4CFD-B2CB-F7A8E240DDD9}"/>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Sand</a:t>
            </a:r>
            <a:br>
              <a:rPr lang="en-US" sz="2400"/>
            </a:br>
            <a:r>
              <a:rPr lang="en-US" sz="2400"/>
              <a:t> </a:t>
            </a:r>
            <a:r>
              <a:rPr lang="en-US" sz="2000"/>
              <a:t>(Easter Island, Chile)</a:t>
            </a:r>
            <a:endParaRPr lang="en-US" sz="2400"/>
          </a:p>
        </p:txBody>
      </p:sp>
    </p:spTree>
    <p:extLst>
      <p:ext uri="{BB962C8B-B14F-4D97-AF65-F5344CB8AC3E}">
        <p14:creationId xmlns:p14="http://schemas.microsoft.com/office/powerpoint/2010/main" val="3141989495"/>
      </p:ext>
    </p:extLst>
  </p:cSld>
  <p:clrMapOvr>
    <a:masterClrMapping/>
  </p:clrMapOvr>
  <p:transition spd="slow">
    <p:cove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724128" y="1046590"/>
            <a:ext cx="3024336" cy="2862322"/>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Other land</a:t>
            </a:r>
          </a:p>
          <a:p>
            <a:endParaRPr lang="en-US">
              <a:latin typeface="+mj-lt"/>
            </a:endParaRPr>
          </a:p>
          <a:p>
            <a:r>
              <a:rPr lang="en-US" b="1">
                <a:latin typeface="+mj-lt"/>
              </a:rPr>
              <a:t>Subcategory: </a:t>
            </a:r>
            <a:r>
              <a:rPr lang="en-US">
                <a:latin typeface="+mj-lt"/>
              </a:rPr>
              <a:t>Dune</a:t>
            </a:r>
          </a:p>
          <a:p>
            <a:endParaRPr lang="en-US">
              <a:latin typeface="+mj-lt"/>
            </a:endParaRPr>
          </a:p>
          <a:p>
            <a:r>
              <a:rPr lang="en-US" b="1">
                <a:latin typeface="+mj-lt"/>
              </a:rPr>
              <a:t>Description: </a:t>
            </a:r>
            <a:r>
              <a:rPr lang="en-US">
                <a:latin typeface="+mj-lt"/>
              </a:rPr>
              <a:t>The plot is located in the middle of a gigantic sand dune in </a:t>
            </a:r>
            <a:r>
              <a:rPr lang="en-US" err="1">
                <a:latin typeface="+mj-lt"/>
              </a:rPr>
              <a:t>Mingsha</a:t>
            </a:r>
            <a:r>
              <a:rPr lang="en-US">
                <a:latin typeface="+mj-lt"/>
              </a:rPr>
              <a:t> Shan, China. </a:t>
            </a:r>
          </a:p>
          <a:p>
            <a:endParaRPr lang="en-US">
              <a:latin typeface="+mj-lt"/>
            </a:endParaRPr>
          </a:p>
        </p:txBody>
      </p:sp>
      <p:grpSp>
        <p:nvGrpSpPr>
          <p:cNvPr id="12" name="Group 11">
            <a:extLst>
              <a:ext uri="{FF2B5EF4-FFF2-40B4-BE49-F238E27FC236}">
                <a16:creationId xmlns:a16="http://schemas.microsoft.com/office/drawing/2014/main" id="{DE628A19-8CC7-4C55-85F7-C0C45EBCE6EB}"/>
              </a:ext>
            </a:extLst>
          </p:cNvPr>
          <p:cNvGrpSpPr/>
          <p:nvPr/>
        </p:nvGrpSpPr>
        <p:grpSpPr>
          <a:xfrm>
            <a:off x="703385" y="1364565"/>
            <a:ext cx="4636291" cy="4036085"/>
            <a:chOff x="530683" y="1111549"/>
            <a:chExt cx="4808993" cy="4289102"/>
          </a:xfrm>
        </p:grpSpPr>
        <p:pic>
          <p:nvPicPr>
            <p:cNvPr id="2" name="Picture 1">
              <a:extLst>
                <a:ext uri="{FF2B5EF4-FFF2-40B4-BE49-F238E27FC236}">
                  <a16:creationId xmlns:a16="http://schemas.microsoft.com/office/drawing/2014/main" id="{2178F768-A1F5-49F4-8589-41E7B861206F}"/>
                </a:ext>
              </a:extLst>
            </p:cNvPr>
            <p:cNvPicPr>
              <a:picLocks noChangeAspect="1"/>
            </p:cNvPicPr>
            <p:nvPr/>
          </p:nvPicPr>
          <p:blipFill>
            <a:blip r:embed="rId2"/>
            <a:stretch>
              <a:fillRect/>
            </a:stretch>
          </p:blipFill>
          <p:spPr>
            <a:xfrm>
              <a:off x="530683" y="1111549"/>
              <a:ext cx="4808993" cy="4289102"/>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567063" y="1390418"/>
              <a:ext cx="1575617" cy="276999"/>
            </a:xfrm>
            <a:prstGeom prst="rect">
              <a:avLst/>
            </a:prstGeom>
          </p:spPr>
          <p:txBody>
            <a:bodyPr wrap="square">
              <a:spAutoFit/>
            </a:bodyPr>
            <a:lstStyle/>
            <a:p>
              <a:r>
                <a:rPr lang="en-US" sz="1200">
                  <a:solidFill>
                    <a:schemeClr val="bg1"/>
                  </a:solidFill>
                  <a:latin typeface="+mj-lt"/>
                </a:rPr>
                <a:t>Year 2012</a:t>
              </a:r>
            </a:p>
          </p:txBody>
        </p:sp>
      </p:grpSp>
      <p:grpSp>
        <p:nvGrpSpPr>
          <p:cNvPr id="7" name="Group 6">
            <a:extLst>
              <a:ext uri="{FF2B5EF4-FFF2-40B4-BE49-F238E27FC236}">
                <a16:creationId xmlns:a16="http://schemas.microsoft.com/office/drawing/2014/main" id="{D979073D-48F6-470D-9E60-3D2248AC9695}"/>
              </a:ext>
            </a:extLst>
          </p:cNvPr>
          <p:cNvGrpSpPr/>
          <p:nvPr/>
        </p:nvGrpSpPr>
        <p:grpSpPr>
          <a:xfrm>
            <a:off x="6588224" y="5498849"/>
            <a:ext cx="2340768" cy="421452"/>
            <a:chOff x="5508104" y="487268"/>
            <a:chExt cx="2417561" cy="439453"/>
          </a:xfrm>
        </p:grpSpPr>
        <p:sp>
          <p:nvSpPr>
            <p:cNvPr id="9" name="Sun 8">
              <a:extLst>
                <a:ext uri="{FF2B5EF4-FFF2-40B4-BE49-F238E27FC236}">
                  <a16:creationId xmlns:a16="http://schemas.microsoft.com/office/drawing/2014/main" id="{C5BBA402-DCDD-4B53-BBBB-2A37E0048F2F}"/>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C22EF0A-6B10-464B-A0BE-F1135CEDE474}"/>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1" name="Title 1">
            <a:extLst>
              <a:ext uri="{FF2B5EF4-FFF2-40B4-BE49-F238E27FC236}">
                <a16:creationId xmlns:a16="http://schemas.microsoft.com/office/drawing/2014/main" id="{CE138AEB-0462-4D9D-BA97-D65F6789395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Dune</a:t>
            </a:r>
            <a:br>
              <a:rPr lang="en-US" sz="2400"/>
            </a:br>
            <a:r>
              <a:rPr lang="en-US" sz="2400"/>
              <a:t> </a:t>
            </a:r>
            <a:r>
              <a:rPr lang="en-US" sz="2000"/>
              <a:t>(</a:t>
            </a:r>
            <a:r>
              <a:rPr lang="en-US" sz="2000" err="1"/>
              <a:t>Mingsha</a:t>
            </a:r>
            <a:r>
              <a:rPr lang="en-US" sz="2000"/>
              <a:t> Shan, China)</a:t>
            </a:r>
            <a:endParaRPr lang="en-US" sz="2400"/>
          </a:p>
        </p:txBody>
      </p:sp>
      <p:grpSp>
        <p:nvGrpSpPr>
          <p:cNvPr id="13" name="Group 12">
            <a:extLst>
              <a:ext uri="{FF2B5EF4-FFF2-40B4-BE49-F238E27FC236}">
                <a16:creationId xmlns:a16="http://schemas.microsoft.com/office/drawing/2014/main" id="{FA92FB0D-057B-4EC8-AE5B-D301925EB9A5}"/>
              </a:ext>
            </a:extLst>
          </p:cNvPr>
          <p:cNvGrpSpPr/>
          <p:nvPr/>
        </p:nvGrpSpPr>
        <p:grpSpPr>
          <a:xfrm>
            <a:off x="3255644" y="5550969"/>
            <a:ext cx="1993633" cy="369332"/>
            <a:chOff x="687935" y="5375578"/>
            <a:chExt cx="1993633" cy="369332"/>
          </a:xfrm>
        </p:grpSpPr>
        <p:sp>
          <p:nvSpPr>
            <p:cNvPr id="14" name="TextBox 13">
              <a:extLst>
                <a:ext uri="{FF2B5EF4-FFF2-40B4-BE49-F238E27FC236}">
                  <a16:creationId xmlns:a16="http://schemas.microsoft.com/office/drawing/2014/main" id="{773716C2-A42A-47C9-8625-275C2EFF1C62}"/>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B7AB8486-6D64-4E9C-B5B9-C4A8C8337ED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254766052"/>
      </p:ext>
    </p:extLst>
  </p:cSld>
  <p:clrMapOvr>
    <a:masterClrMapping/>
  </p:clrMapOvr>
  <p:transition spd="slow">
    <p:cove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4FD0D07-9D99-43F0-90FE-89C8FA6EE765}"/>
              </a:ext>
            </a:extLst>
          </p:cNvPr>
          <p:cNvGrpSpPr/>
          <p:nvPr/>
        </p:nvGrpSpPr>
        <p:grpSpPr>
          <a:xfrm>
            <a:off x="463738" y="1190339"/>
            <a:ext cx="8086387" cy="3606813"/>
            <a:chOff x="463738" y="1190339"/>
            <a:chExt cx="8086387" cy="3606813"/>
          </a:xfrm>
        </p:grpSpPr>
        <p:pic>
          <p:nvPicPr>
            <p:cNvPr id="5" name="Picture 4">
              <a:extLst>
                <a:ext uri="{FF2B5EF4-FFF2-40B4-BE49-F238E27FC236}">
                  <a16:creationId xmlns:a16="http://schemas.microsoft.com/office/drawing/2014/main" id="{0DC0039E-5287-451E-A674-9AC02616EF91}"/>
                </a:ext>
              </a:extLst>
            </p:cNvPr>
            <p:cNvPicPr>
              <a:picLocks noChangeAspect="1"/>
            </p:cNvPicPr>
            <p:nvPr/>
          </p:nvPicPr>
          <p:blipFill>
            <a:blip r:embed="rId2"/>
            <a:stretch>
              <a:fillRect/>
            </a:stretch>
          </p:blipFill>
          <p:spPr>
            <a:xfrm>
              <a:off x="4650508" y="1190339"/>
              <a:ext cx="3899617" cy="3606813"/>
            </a:xfrm>
            <a:prstGeom prst="rect">
              <a:avLst/>
            </a:prstGeom>
          </p:spPr>
        </p:pic>
        <p:pic>
          <p:nvPicPr>
            <p:cNvPr id="4" name="Picture 3">
              <a:extLst>
                <a:ext uri="{FF2B5EF4-FFF2-40B4-BE49-F238E27FC236}">
                  <a16:creationId xmlns:a16="http://schemas.microsoft.com/office/drawing/2014/main" id="{F7306D96-2F15-4C5D-9CCA-7B3183A200DF}"/>
                </a:ext>
              </a:extLst>
            </p:cNvPr>
            <p:cNvPicPr>
              <a:picLocks noChangeAspect="1"/>
            </p:cNvPicPr>
            <p:nvPr/>
          </p:nvPicPr>
          <p:blipFill>
            <a:blip r:embed="rId3"/>
            <a:stretch>
              <a:fillRect/>
            </a:stretch>
          </p:blipFill>
          <p:spPr>
            <a:xfrm>
              <a:off x="463738" y="1190339"/>
              <a:ext cx="3862163" cy="3606813"/>
            </a:xfrm>
            <a:prstGeom prst="rect">
              <a:avLst/>
            </a:prstGeom>
          </p:spPr>
        </p:pic>
        <p:sp>
          <p:nvSpPr>
            <p:cNvPr id="13" name="Rectangle 12">
              <a:extLst>
                <a:ext uri="{FF2B5EF4-FFF2-40B4-BE49-F238E27FC236}">
                  <a16:creationId xmlns:a16="http://schemas.microsoft.com/office/drawing/2014/main" id="{352C233A-E4E5-4F96-AC96-6080D88F7086}"/>
                </a:ext>
              </a:extLst>
            </p:cNvPr>
            <p:cNvSpPr/>
            <p:nvPr/>
          </p:nvSpPr>
          <p:spPr>
            <a:xfrm>
              <a:off x="4788024" y="1479232"/>
              <a:ext cx="1575617" cy="276999"/>
            </a:xfrm>
            <a:prstGeom prst="rect">
              <a:avLst/>
            </a:prstGeom>
          </p:spPr>
          <p:txBody>
            <a:bodyPr wrap="square">
              <a:spAutoFit/>
            </a:bodyPr>
            <a:lstStyle/>
            <a:p>
              <a:r>
                <a:rPr lang="en-US" sz="1200" b="1" dirty="0">
                  <a:solidFill>
                    <a:schemeClr val="bg1"/>
                  </a:solidFill>
                  <a:latin typeface="+mj-lt"/>
                </a:rPr>
                <a:t>Year 2020</a:t>
              </a:r>
            </a:p>
          </p:txBody>
        </p:sp>
        <p:sp>
          <p:nvSpPr>
            <p:cNvPr id="11" name="Rectangle 10">
              <a:extLst>
                <a:ext uri="{FF2B5EF4-FFF2-40B4-BE49-F238E27FC236}">
                  <a16:creationId xmlns:a16="http://schemas.microsoft.com/office/drawing/2014/main" id="{91CA6C17-2D6E-4547-B59D-D4EB7CAF0506}"/>
                </a:ext>
              </a:extLst>
            </p:cNvPr>
            <p:cNvSpPr/>
            <p:nvPr/>
          </p:nvSpPr>
          <p:spPr>
            <a:xfrm>
              <a:off x="720231" y="1479232"/>
              <a:ext cx="1575617" cy="276999"/>
            </a:xfrm>
            <a:prstGeom prst="rect">
              <a:avLst/>
            </a:prstGeom>
          </p:spPr>
          <p:txBody>
            <a:bodyPr wrap="square">
              <a:spAutoFit/>
            </a:bodyPr>
            <a:lstStyle/>
            <a:p>
              <a:r>
                <a:rPr lang="en-US" sz="1200" b="1" dirty="0">
                  <a:solidFill>
                    <a:schemeClr val="bg1"/>
                  </a:solidFill>
                  <a:latin typeface="+mj-lt"/>
                </a:rPr>
                <a:t>Year</a:t>
              </a:r>
              <a:r>
                <a:rPr lang="en-US" sz="1200" dirty="0">
                  <a:solidFill>
                    <a:schemeClr val="bg1"/>
                  </a:solidFill>
                  <a:latin typeface="+mj-lt"/>
                </a:rPr>
                <a:t> </a:t>
              </a:r>
              <a:r>
                <a:rPr lang="en-US" sz="1200" b="1" dirty="0">
                  <a:solidFill>
                    <a:schemeClr val="bg1"/>
                  </a:solidFill>
                  <a:latin typeface="+mj-lt"/>
                </a:rPr>
                <a:t>2003</a:t>
              </a:r>
            </a:p>
          </p:txBody>
        </p:sp>
      </p:grpSp>
      <p:sp>
        <p:nvSpPr>
          <p:cNvPr id="6" name="Rectangle 5">
            <a:extLst>
              <a:ext uri="{FF2B5EF4-FFF2-40B4-BE49-F238E27FC236}">
                <a16:creationId xmlns:a16="http://schemas.microsoft.com/office/drawing/2014/main" id="{81D22F9C-BAB6-4BF8-9218-32F2382B2B71}"/>
              </a:ext>
            </a:extLst>
          </p:cNvPr>
          <p:cNvSpPr/>
          <p:nvPr/>
        </p:nvSpPr>
        <p:spPr>
          <a:xfrm>
            <a:off x="635082" y="4953508"/>
            <a:ext cx="7873835" cy="1200329"/>
          </a:xfrm>
          <a:prstGeom prst="rect">
            <a:avLst/>
          </a:prstGeom>
        </p:spPr>
        <p:txBody>
          <a:bodyPr wrap="square">
            <a:spAutoFit/>
          </a:bodyPr>
          <a:lstStyle/>
          <a:p>
            <a:r>
              <a:rPr lang="en-US" dirty="0">
                <a:latin typeface="+mj-lt"/>
              </a:rPr>
              <a:t>Land use change: High resolution satellite images from the area are available since 2003. </a:t>
            </a:r>
          </a:p>
          <a:p>
            <a:endParaRPr lang="en-US" dirty="0"/>
          </a:p>
          <a:p>
            <a:endParaRPr lang="en-US" dirty="0">
              <a:latin typeface="+mj-lt"/>
            </a:endParaRPr>
          </a:p>
        </p:txBody>
      </p:sp>
      <p:sp>
        <p:nvSpPr>
          <p:cNvPr id="10" name="Title 1">
            <a:extLst>
              <a:ext uri="{FF2B5EF4-FFF2-40B4-BE49-F238E27FC236}">
                <a16:creationId xmlns:a16="http://schemas.microsoft.com/office/drawing/2014/main" id="{7F00361A-A2AC-4153-860A-3CA5C1622BB9}"/>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Dune</a:t>
            </a:r>
            <a:br>
              <a:rPr lang="en-US" sz="2400"/>
            </a:br>
            <a:r>
              <a:rPr lang="en-US" sz="2400"/>
              <a:t> </a:t>
            </a:r>
            <a:r>
              <a:rPr lang="en-US" sz="2000"/>
              <a:t>(</a:t>
            </a:r>
            <a:r>
              <a:rPr lang="en-US" sz="2000" err="1"/>
              <a:t>Mingsha</a:t>
            </a:r>
            <a:r>
              <a:rPr lang="en-US" sz="2000"/>
              <a:t> Shan, China)</a:t>
            </a:r>
            <a:endParaRPr lang="en-US" sz="2400"/>
          </a:p>
        </p:txBody>
      </p:sp>
    </p:spTree>
    <p:extLst>
      <p:ext uri="{BB962C8B-B14F-4D97-AF65-F5344CB8AC3E}">
        <p14:creationId xmlns:p14="http://schemas.microsoft.com/office/powerpoint/2010/main" val="3302959693"/>
      </p:ext>
    </p:extLst>
  </p:cSld>
  <p:clrMapOvr>
    <a:masterClrMapping/>
  </p:clrMapOvr>
  <p:transition spd="slow">
    <p:cove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496888" y="4158284"/>
            <a:ext cx="7728520" cy="1200329"/>
          </a:xfrm>
          <a:prstGeom prst="rect">
            <a:avLst/>
          </a:prstGeom>
        </p:spPr>
        <p:txBody>
          <a:bodyPr wrap="square">
            <a:spAutoFit/>
          </a:bodyPr>
          <a:lstStyle/>
          <a:p>
            <a:r>
              <a:rPr lang="en-US">
                <a:latin typeface="+mj-lt"/>
              </a:rPr>
              <a:t>Interpretation of NDVI graphic and false color image: </a:t>
            </a:r>
          </a:p>
          <a:p>
            <a:r>
              <a:rPr lang="en-US">
                <a:latin typeface="+mj-lt"/>
              </a:rPr>
              <a:t>NDVI values are slightly above 0. These values represent bare soil or sand. The presence of green and white in the false color image shows the lack of vegetation. </a:t>
            </a:r>
          </a:p>
        </p:txBody>
      </p:sp>
      <p:pic>
        <p:nvPicPr>
          <p:cNvPr id="4" name="Picture 3" descr="A screenshot of text&#10;&#10;Description automatically generated">
            <a:extLst>
              <a:ext uri="{FF2B5EF4-FFF2-40B4-BE49-F238E27FC236}">
                <a16:creationId xmlns:a16="http://schemas.microsoft.com/office/drawing/2014/main" id="{0015E28B-BCD0-42B9-9C22-A89444695129}"/>
              </a:ext>
            </a:extLst>
          </p:cNvPr>
          <p:cNvPicPr>
            <a:picLocks noChangeAspect="1"/>
          </p:cNvPicPr>
          <p:nvPr/>
        </p:nvPicPr>
        <p:blipFill rotWithShape="1">
          <a:blip r:embed="rId2">
            <a:extLst>
              <a:ext uri="{28A0092B-C50C-407E-A947-70E740481C1C}">
                <a14:useLocalDpi xmlns:a14="http://schemas.microsoft.com/office/drawing/2010/main" val="0"/>
              </a:ext>
            </a:extLst>
          </a:blip>
          <a:srcRect l="4466" t="7812" r="7237"/>
          <a:stretch/>
        </p:blipFill>
        <p:spPr>
          <a:xfrm>
            <a:off x="496888" y="1656101"/>
            <a:ext cx="5079994" cy="2187925"/>
          </a:xfrm>
          <a:prstGeom prst="rect">
            <a:avLst/>
          </a:prstGeom>
        </p:spPr>
      </p:pic>
      <p:pic>
        <p:nvPicPr>
          <p:cNvPr id="5" name="Picture 4">
            <a:extLst>
              <a:ext uri="{FF2B5EF4-FFF2-40B4-BE49-F238E27FC236}">
                <a16:creationId xmlns:a16="http://schemas.microsoft.com/office/drawing/2014/main" id="{BF63C98C-5ACA-4C39-A8EB-19360D651DB0}"/>
              </a:ext>
            </a:extLst>
          </p:cNvPr>
          <p:cNvPicPr>
            <a:picLocks noChangeAspect="1"/>
          </p:cNvPicPr>
          <p:nvPr/>
        </p:nvPicPr>
        <p:blipFill>
          <a:blip r:embed="rId3"/>
          <a:stretch>
            <a:fillRect/>
          </a:stretch>
        </p:blipFill>
        <p:spPr>
          <a:xfrm>
            <a:off x="5802932" y="1476053"/>
            <a:ext cx="2734071" cy="2490911"/>
          </a:xfrm>
          <a:prstGeom prst="rect">
            <a:avLst/>
          </a:prstGeom>
        </p:spPr>
      </p:pic>
      <p:sp>
        <p:nvSpPr>
          <p:cNvPr id="8" name="Rectangle 7">
            <a:extLst>
              <a:ext uri="{FF2B5EF4-FFF2-40B4-BE49-F238E27FC236}">
                <a16:creationId xmlns:a16="http://schemas.microsoft.com/office/drawing/2014/main" id="{7FC45952-1328-4512-90F8-BF327BBF927D}"/>
              </a:ext>
            </a:extLst>
          </p:cNvPr>
          <p:cNvSpPr/>
          <p:nvPr/>
        </p:nvSpPr>
        <p:spPr>
          <a:xfrm>
            <a:off x="5829572" y="1499387"/>
            <a:ext cx="2327080" cy="430887"/>
          </a:xfrm>
          <a:prstGeom prst="rect">
            <a:avLst/>
          </a:prstGeom>
        </p:spPr>
        <p:txBody>
          <a:bodyPr wrap="square" anchor="t">
            <a:spAutoFit/>
          </a:bodyPr>
          <a:lstStyle/>
          <a:p>
            <a:r>
              <a:rPr lang="en-US" sz="1100">
                <a:latin typeface="+mj-lt"/>
              </a:rPr>
              <a:t>Sentinel 2 image with false color bands</a:t>
            </a:r>
          </a:p>
        </p:txBody>
      </p:sp>
      <p:sp>
        <p:nvSpPr>
          <p:cNvPr id="10" name="Title 1">
            <a:extLst>
              <a:ext uri="{FF2B5EF4-FFF2-40B4-BE49-F238E27FC236}">
                <a16:creationId xmlns:a16="http://schemas.microsoft.com/office/drawing/2014/main" id="{4D1D35B6-52E9-47E0-919E-22DB401B4F61}"/>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Dune</a:t>
            </a:r>
            <a:br>
              <a:rPr lang="en-US" sz="2400"/>
            </a:br>
            <a:r>
              <a:rPr lang="en-US" sz="2400"/>
              <a:t> </a:t>
            </a:r>
            <a:r>
              <a:rPr lang="en-US" sz="2000"/>
              <a:t>(</a:t>
            </a:r>
            <a:r>
              <a:rPr lang="en-US" sz="2000" err="1"/>
              <a:t>Mingsha</a:t>
            </a:r>
            <a:r>
              <a:rPr lang="en-US" sz="2000"/>
              <a:t> Shan, China)</a:t>
            </a:r>
            <a:endParaRPr lang="en-US" sz="2400"/>
          </a:p>
        </p:txBody>
      </p:sp>
    </p:spTree>
    <p:extLst>
      <p:ext uri="{BB962C8B-B14F-4D97-AF65-F5344CB8AC3E}">
        <p14:creationId xmlns:p14="http://schemas.microsoft.com/office/powerpoint/2010/main" val="4177103772"/>
      </p:ext>
    </p:extLst>
  </p:cSld>
  <p:clrMapOvr>
    <a:masterClrMapping/>
  </p:clrMapOvr>
  <p:transition spd="slow">
    <p:cove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751773" y="1380052"/>
            <a:ext cx="3024336" cy="2585323"/>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Other land</a:t>
            </a:r>
          </a:p>
          <a:p>
            <a:endParaRPr lang="en-US">
              <a:latin typeface="+mj-lt"/>
            </a:endParaRPr>
          </a:p>
          <a:p>
            <a:r>
              <a:rPr lang="en-US" b="1">
                <a:latin typeface="+mj-lt"/>
              </a:rPr>
              <a:t>Subcategory: </a:t>
            </a:r>
            <a:r>
              <a:rPr lang="en-US">
                <a:latin typeface="+mj-lt"/>
              </a:rPr>
              <a:t>Ice</a:t>
            </a:r>
          </a:p>
          <a:p>
            <a:endParaRPr lang="en-US">
              <a:latin typeface="+mj-lt"/>
            </a:endParaRPr>
          </a:p>
          <a:p>
            <a:r>
              <a:rPr lang="en-US" b="1">
                <a:latin typeface="+mj-lt"/>
              </a:rPr>
              <a:t>Description: </a:t>
            </a:r>
            <a:r>
              <a:rPr lang="en-US">
                <a:latin typeface="+mj-lt"/>
              </a:rPr>
              <a:t>The plot is located in Graham Land in Antarctica.</a:t>
            </a:r>
          </a:p>
          <a:p>
            <a:endParaRPr lang="en-US">
              <a:latin typeface="+mj-lt"/>
            </a:endParaRPr>
          </a:p>
        </p:txBody>
      </p:sp>
      <p:grpSp>
        <p:nvGrpSpPr>
          <p:cNvPr id="2" name="Group 1">
            <a:extLst>
              <a:ext uri="{FF2B5EF4-FFF2-40B4-BE49-F238E27FC236}">
                <a16:creationId xmlns:a16="http://schemas.microsoft.com/office/drawing/2014/main" id="{79E12C9B-F2CE-448B-9F35-83158512244E}"/>
              </a:ext>
            </a:extLst>
          </p:cNvPr>
          <p:cNvGrpSpPr/>
          <p:nvPr/>
        </p:nvGrpSpPr>
        <p:grpSpPr>
          <a:xfrm>
            <a:off x="816853" y="1442835"/>
            <a:ext cx="4726747" cy="4266340"/>
            <a:chOff x="530685" y="1102438"/>
            <a:chExt cx="4913514" cy="4359656"/>
          </a:xfrm>
        </p:grpSpPr>
        <p:pic>
          <p:nvPicPr>
            <p:cNvPr id="6" name="Picture 5">
              <a:extLst>
                <a:ext uri="{FF2B5EF4-FFF2-40B4-BE49-F238E27FC236}">
                  <a16:creationId xmlns:a16="http://schemas.microsoft.com/office/drawing/2014/main" id="{DEA692B5-5736-45D7-98BE-491EA36DBF59}"/>
                </a:ext>
              </a:extLst>
            </p:cNvPr>
            <p:cNvPicPr>
              <a:picLocks noChangeAspect="1"/>
            </p:cNvPicPr>
            <p:nvPr/>
          </p:nvPicPr>
          <p:blipFill>
            <a:blip r:embed="rId2"/>
            <a:stretch>
              <a:fillRect/>
            </a:stretch>
          </p:blipFill>
          <p:spPr>
            <a:xfrm>
              <a:off x="530685" y="1102438"/>
              <a:ext cx="4913514" cy="4359656"/>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747083" y="1395906"/>
              <a:ext cx="1575617" cy="283058"/>
            </a:xfrm>
            <a:prstGeom prst="rect">
              <a:avLst/>
            </a:prstGeom>
          </p:spPr>
          <p:txBody>
            <a:bodyPr wrap="square">
              <a:spAutoFit/>
            </a:bodyPr>
            <a:lstStyle/>
            <a:p>
              <a:r>
                <a:rPr lang="en-US" sz="1200" b="1" dirty="0">
                  <a:latin typeface="+mj-lt"/>
                </a:rPr>
                <a:t>Year 2019</a:t>
              </a:r>
            </a:p>
          </p:txBody>
        </p:sp>
      </p:grpSp>
      <p:grpSp>
        <p:nvGrpSpPr>
          <p:cNvPr id="7" name="Group 6">
            <a:extLst>
              <a:ext uri="{FF2B5EF4-FFF2-40B4-BE49-F238E27FC236}">
                <a16:creationId xmlns:a16="http://schemas.microsoft.com/office/drawing/2014/main" id="{D979073D-48F6-470D-9E60-3D2248AC9695}"/>
              </a:ext>
            </a:extLst>
          </p:cNvPr>
          <p:cNvGrpSpPr/>
          <p:nvPr/>
        </p:nvGrpSpPr>
        <p:grpSpPr>
          <a:xfrm>
            <a:off x="6588224" y="5498849"/>
            <a:ext cx="2340768" cy="421452"/>
            <a:chOff x="5508104" y="487268"/>
            <a:chExt cx="2417561" cy="439453"/>
          </a:xfrm>
        </p:grpSpPr>
        <p:sp>
          <p:nvSpPr>
            <p:cNvPr id="9" name="Sun 8">
              <a:extLst>
                <a:ext uri="{FF2B5EF4-FFF2-40B4-BE49-F238E27FC236}">
                  <a16:creationId xmlns:a16="http://schemas.microsoft.com/office/drawing/2014/main" id="{C5BBA402-DCDD-4B53-BBBB-2A37E0048F2F}"/>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C22EF0A-6B10-464B-A0BE-F1135CEDE474}"/>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2" name="Title 1">
            <a:extLst>
              <a:ext uri="{FF2B5EF4-FFF2-40B4-BE49-F238E27FC236}">
                <a16:creationId xmlns:a16="http://schemas.microsoft.com/office/drawing/2014/main" id="{47FB3DE5-3CA5-42A5-ADF4-FB023298CBCF}"/>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Ice</a:t>
            </a:r>
            <a:br>
              <a:rPr lang="en-US" sz="2400"/>
            </a:br>
            <a:r>
              <a:rPr lang="en-US" sz="2400"/>
              <a:t> </a:t>
            </a:r>
            <a:r>
              <a:rPr lang="en-US" sz="2000"/>
              <a:t>(Graham Land, Antarctica)</a:t>
            </a:r>
            <a:endParaRPr lang="en-US" sz="2400"/>
          </a:p>
        </p:txBody>
      </p:sp>
      <p:grpSp>
        <p:nvGrpSpPr>
          <p:cNvPr id="11" name="Group 10">
            <a:extLst>
              <a:ext uri="{FF2B5EF4-FFF2-40B4-BE49-F238E27FC236}">
                <a16:creationId xmlns:a16="http://schemas.microsoft.com/office/drawing/2014/main" id="{7070ACF4-69BB-4A75-920D-776C3FCE4C62}"/>
              </a:ext>
            </a:extLst>
          </p:cNvPr>
          <p:cNvGrpSpPr/>
          <p:nvPr/>
        </p:nvGrpSpPr>
        <p:grpSpPr>
          <a:xfrm>
            <a:off x="3716123" y="5747345"/>
            <a:ext cx="1993633" cy="369332"/>
            <a:chOff x="687935" y="5375578"/>
            <a:chExt cx="1993633" cy="369332"/>
          </a:xfrm>
        </p:grpSpPr>
        <p:sp>
          <p:nvSpPr>
            <p:cNvPr id="13" name="TextBox 12">
              <a:extLst>
                <a:ext uri="{FF2B5EF4-FFF2-40B4-BE49-F238E27FC236}">
                  <a16:creationId xmlns:a16="http://schemas.microsoft.com/office/drawing/2014/main" id="{4F6AA007-74CE-4138-8CF1-79C0CC488EDF}"/>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4" name="Graphic 13" descr="Earth globe Africa and Europe">
              <a:extLst>
                <a:ext uri="{FF2B5EF4-FFF2-40B4-BE49-F238E27FC236}">
                  <a16:creationId xmlns:a16="http://schemas.microsoft.com/office/drawing/2014/main" id="{0B4E2DD3-3B39-470E-9F15-8AD326E0788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967994739"/>
      </p:ext>
    </p:extLst>
  </p:cSld>
  <p:clrMapOvr>
    <a:masterClrMapping/>
  </p:clrMapOvr>
  <p:transition spd="slow">
    <p:cove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715619" y="5132014"/>
            <a:ext cx="7873835" cy="923330"/>
          </a:xfrm>
          <a:prstGeom prst="rect">
            <a:avLst/>
          </a:prstGeom>
        </p:spPr>
        <p:txBody>
          <a:bodyPr wrap="square">
            <a:spAutoFit/>
          </a:bodyPr>
          <a:lstStyle/>
          <a:p>
            <a:r>
              <a:rPr lang="en-US" dirty="0">
                <a:latin typeface="+mj-lt"/>
              </a:rPr>
              <a:t>Land use change: The ice sheet has not changed since 2000.</a:t>
            </a:r>
          </a:p>
          <a:p>
            <a:endParaRPr lang="en-US" dirty="0">
              <a:latin typeface="+mj-lt"/>
            </a:endParaRPr>
          </a:p>
          <a:p>
            <a:endParaRPr lang="en-US" dirty="0">
              <a:latin typeface="+mj-lt"/>
            </a:endParaRPr>
          </a:p>
        </p:txBody>
      </p:sp>
      <p:grpSp>
        <p:nvGrpSpPr>
          <p:cNvPr id="8" name="Group 7">
            <a:extLst>
              <a:ext uri="{FF2B5EF4-FFF2-40B4-BE49-F238E27FC236}">
                <a16:creationId xmlns:a16="http://schemas.microsoft.com/office/drawing/2014/main" id="{8DB9EEC3-C5C1-43E1-B61B-504D44C5E698}"/>
              </a:ext>
            </a:extLst>
          </p:cNvPr>
          <p:cNvGrpSpPr/>
          <p:nvPr/>
        </p:nvGrpSpPr>
        <p:grpSpPr>
          <a:xfrm>
            <a:off x="496888" y="1301466"/>
            <a:ext cx="7779759" cy="3648466"/>
            <a:chOff x="496888" y="1134565"/>
            <a:chExt cx="7779759" cy="3648466"/>
          </a:xfrm>
        </p:grpSpPr>
        <p:pic>
          <p:nvPicPr>
            <p:cNvPr id="3" name="Picture 2">
              <a:extLst>
                <a:ext uri="{FF2B5EF4-FFF2-40B4-BE49-F238E27FC236}">
                  <a16:creationId xmlns:a16="http://schemas.microsoft.com/office/drawing/2014/main" id="{4E4A53D3-4CBE-43C3-919C-E0575604B9AA}"/>
                </a:ext>
              </a:extLst>
            </p:cNvPr>
            <p:cNvPicPr>
              <a:picLocks noChangeAspect="1"/>
            </p:cNvPicPr>
            <p:nvPr/>
          </p:nvPicPr>
          <p:blipFill>
            <a:blip r:embed="rId2"/>
            <a:stretch>
              <a:fillRect/>
            </a:stretch>
          </p:blipFill>
          <p:spPr>
            <a:xfrm>
              <a:off x="4571999" y="1134566"/>
              <a:ext cx="3704648" cy="3606814"/>
            </a:xfrm>
            <a:prstGeom prst="rect">
              <a:avLst/>
            </a:prstGeom>
          </p:spPr>
        </p:pic>
        <p:pic>
          <p:nvPicPr>
            <p:cNvPr id="2" name="Picture 1">
              <a:extLst>
                <a:ext uri="{FF2B5EF4-FFF2-40B4-BE49-F238E27FC236}">
                  <a16:creationId xmlns:a16="http://schemas.microsoft.com/office/drawing/2014/main" id="{42E08C2A-3BA1-43F2-BADE-7C3440544566}"/>
                </a:ext>
              </a:extLst>
            </p:cNvPr>
            <p:cNvPicPr>
              <a:picLocks noChangeAspect="1"/>
            </p:cNvPicPr>
            <p:nvPr/>
          </p:nvPicPr>
          <p:blipFill>
            <a:blip r:embed="rId3"/>
            <a:stretch>
              <a:fillRect/>
            </a:stretch>
          </p:blipFill>
          <p:spPr>
            <a:xfrm>
              <a:off x="496888" y="1134565"/>
              <a:ext cx="3681217" cy="3648466"/>
            </a:xfrm>
            <a:prstGeom prst="rect">
              <a:avLst/>
            </a:prstGeom>
          </p:spPr>
        </p:pic>
        <p:sp>
          <p:nvSpPr>
            <p:cNvPr id="13" name="Rectangle 12">
              <a:extLst>
                <a:ext uri="{FF2B5EF4-FFF2-40B4-BE49-F238E27FC236}">
                  <a16:creationId xmlns:a16="http://schemas.microsoft.com/office/drawing/2014/main" id="{352C233A-E4E5-4F96-AC96-6080D88F7086}"/>
                </a:ext>
              </a:extLst>
            </p:cNvPr>
            <p:cNvSpPr/>
            <p:nvPr/>
          </p:nvSpPr>
          <p:spPr>
            <a:xfrm>
              <a:off x="4788024" y="1479232"/>
              <a:ext cx="1575617" cy="276999"/>
            </a:xfrm>
            <a:prstGeom prst="rect">
              <a:avLst/>
            </a:prstGeom>
          </p:spPr>
          <p:txBody>
            <a:bodyPr wrap="square">
              <a:spAutoFit/>
            </a:bodyPr>
            <a:lstStyle/>
            <a:p>
              <a:r>
                <a:rPr lang="en-US" sz="1200" b="1" dirty="0">
                  <a:solidFill>
                    <a:schemeClr val="bg1"/>
                  </a:solidFill>
                  <a:latin typeface="+mj-lt"/>
                </a:rPr>
                <a:t>Year 2011</a:t>
              </a:r>
            </a:p>
          </p:txBody>
        </p:sp>
        <p:sp>
          <p:nvSpPr>
            <p:cNvPr id="11" name="Rectangle 10">
              <a:extLst>
                <a:ext uri="{FF2B5EF4-FFF2-40B4-BE49-F238E27FC236}">
                  <a16:creationId xmlns:a16="http://schemas.microsoft.com/office/drawing/2014/main" id="{91CA6C17-2D6E-4547-B59D-D4EB7CAF0506}"/>
                </a:ext>
              </a:extLst>
            </p:cNvPr>
            <p:cNvSpPr/>
            <p:nvPr/>
          </p:nvSpPr>
          <p:spPr>
            <a:xfrm>
              <a:off x="720231" y="1479232"/>
              <a:ext cx="1575617" cy="276999"/>
            </a:xfrm>
            <a:prstGeom prst="rect">
              <a:avLst/>
            </a:prstGeom>
          </p:spPr>
          <p:txBody>
            <a:bodyPr wrap="square">
              <a:spAutoFit/>
            </a:bodyPr>
            <a:lstStyle/>
            <a:p>
              <a:r>
                <a:rPr lang="en-US" sz="1200" b="1" dirty="0">
                  <a:solidFill>
                    <a:schemeClr val="bg1"/>
                  </a:solidFill>
                  <a:latin typeface="+mj-lt"/>
                </a:rPr>
                <a:t>Year 2006</a:t>
              </a:r>
            </a:p>
          </p:txBody>
        </p:sp>
      </p:grpSp>
      <p:sp>
        <p:nvSpPr>
          <p:cNvPr id="10" name="Title 1">
            <a:extLst>
              <a:ext uri="{FF2B5EF4-FFF2-40B4-BE49-F238E27FC236}">
                <a16:creationId xmlns:a16="http://schemas.microsoft.com/office/drawing/2014/main" id="{B46C75ED-EA9A-4323-9EE1-04A5513197D9}"/>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Ice</a:t>
            </a:r>
            <a:br>
              <a:rPr lang="en-US" sz="2400"/>
            </a:br>
            <a:r>
              <a:rPr lang="en-US" sz="2400"/>
              <a:t> </a:t>
            </a:r>
            <a:r>
              <a:rPr lang="en-US" sz="2000"/>
              <a:t>(Graham Land, Antarctica)</a:t>
            </a:r>
            <a:endParaRPr lang="en-US" sz="2400"/>
          </a:p>
        </p:txBody>
      </p:sp>
    </p:spTree>
    <p:extLst>
      <p:ext uri="{BB962C8B-B14F-4D97-AF65-F5344CB8AC3E}">
        <p14:creationId xmlns:p14="http://schemas.microsoft.com/office/powerpoint/2010/main" val="3519148133"/>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89E0-B0EF-4E3F-A4BA-CA06785487FA}"/>
              </a:ext>
            </a:extLst>
          </p:cNvPr>
          <p:cNvSpPr>
            <a:spLocks noGrp="1"/>
          </p:cNvSpPr>
          <p:nvPr>
            <p:ph type="title"/>
          </p:nvPr>
        </p:nvSpPr>
        <p:spPr>
          <a:xfrm>
            <a:off x="445614" y="355297"/>
            <a:ext cx="8229600" cy="1143000"/>
          </a:xfrm>
        </p:spPr>
        <p:txBody>
          <a:bodyPr>
            <a:noAutofit/>
          </a:bodyPr>
          <a:lstStyle/>
          <a:p>
            <a:r>
              <a:rPr lang="en-US" sz="3200" b="0"/>
              <a:t>How to activate historical images in Google Earth?</a:t>
            </a:r>
          </a:p>
        </p:txBody>
      </p:sp>
      <p:pic>
        <p:nvPicPr>
          <p:cNvPr id="4" name="Content Placeholder 3">
            <a:extLst>
              <a:ext uri="{FF2B5EF4-FFF2-40B4-BE49-F238E27FC236}">
                <a16:creationId xmlns:a16="http://schemas.microsoft.com/office/drawing/2014/main" id="{8485E400-82D0-47EB-8D46-FF34F5F85EEB}"/>
              </a:ext>
            </a:extLst>
          </p:cNvPr>
          <p:cNvPicPr>
            <a:picLocks noGrp="1" noChangeAspect="1"/>
          </p:cNvPicPr>
          <p:nvPr>
            <p:ph idx="1"/>
          </p:nvPr>
        </p:nvPicPr>
        <p:blipFill>
          <a:blip r:embed="rId2"/>
          <a:stretch>
            <a:fillRect/>
          </a:stretch>
        </p:blipFill>
        <p:spPr>
          <a:xfrm>
            <a:off x="457200" y="2939648"/>
            <a:ext cx="5685948" cy="13051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F01E9EF1-3C3D-4F07-910F-38A5F27466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26" y="1772816"/>
            <a:ext cx="5973641" cy="1143001"/>
          </a:xfrm>
          <a:prstGeom prst="rect">
            <a:avLst/>
          </a:prstGeom>
        </p:spPr>
      </p:pic>
      <p:cxnSp>
        <p:nvCxnSpPr>
          <p:cNvPr id="8" name="Straight Arrow Connector 7">
            <a:extLst>
              <a:ext uri="{FF2B5EF4-FFF2-40B4-BE49-F238E27FC236}">
                <a16:creationId xmlns:a16="http://schemas.microsoft.com/office/drawing/2014/main" id="{678C1472-4659-43E9-844F-6F5655C262C7}"/>
              </a:ext>
            </a:extLst>
          </p:cNvPr>
          <p:cNvCxnSpPr>
            <a:cxnSpLocks/>
          </p:cNvCxnSpPr>
          <p:nvPr/>
        </p:nvCxnSpPr>
        <p:spPr>
          <a:xfrm flipH="1" flipV="1">
            <a:off x="2339752" y="2060848"/>
            <a:ext cx="2088232" cy="238611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7085BC2-22C3-4183-BB1D-F13B2A56AFEB}"/>
              </a:ext>
            </a:extLst>
          </p:cNvPr>
          <p:cNvSpPr/>
          <p:nvPr/>
        </p:nvSpPr>
        <p:spPr>
          <a:xfrm>
            <a:off x="3713022" y="4460124"/>
            <a:ext cx="4968552" cy="1015663"/>
          </a:xfrm>
          <a:prstGeom prst="rect">
            <a:avLst/>
          </a:prstGeom>
        </p:spPr>
        <p:txBody>
          <a:bodyPr wrap="square">
            <a:spAutoFit/>
          </a:bodyPr>
          <a:lstStyle/>
          <a:p>
            <a:r>
              <a:rPr lang="en-US" sz="2000">
                <a:latin typeface="+mj-lt"/>
              </a:rPr>
              <a:t>Show historical imagery. Use the time slider to move between acquisition dates.  </a:t>
            </a:r>
          </a:p>
        </p:txBody>
      </p:sp>
      <p:sp>
        <p:nvSpPr>
          <p:cNvPr id="15" name="Oval 14">
            <a:extLst>
              <a:ext uri="{FF2B5EF4-FFF2-40B4-BE49-F238E27FC236}">
                <a16:creationId xmlns:a16="http://schemas.microsoft.com/office/drawing/2014/main" id="{E27E4199-1F3C-4535-B84A-CAD2FDEE829B}"/>
              </a:ext>
            </a:extLst>
          </p:cNvPr>
          <p:cNvSpPr/>
          <p:nvPr/>
        </p:nvSpPr>
        <p:spPr>
          <a:xfrm>
            <a:off x="2088607" y="1772816"/>
            <a:ext cx="395161" cy="296982"/>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63BB246-B665-41F7-A548-D6784A742983}"/>
              </a:ext>
            </a:extLst>
          </p:cNvPr>
          <p:cNvSpPr/>
          <p:nvPr/>
        </p:nvSpPr>
        <p:spPr>
          <a:xfrm>
            <a:off x="2107190" y="3132018"/>
            <a:ext cx="395161" cy="296982"/>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9627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A9A80C-EE15-4658-8068-7603B1995268}"/>
              </a:ext>
            </a:extLst>
          </p:cNvPr>
          <p:cNvPicPr>
            <a:picLocks noChangeAspect="1"/>
          </p:cNvPicPr>
          <p:nvPr/>
        </p:nvPicPr>
        <p:blipFill>
          <a:blip r:embed="rId3"/>
          <a:stretch>
            <a:fillRect/>
          </a:stretch>
        </p:blipFill>
        <p:spPr>
          <a:xfrm>
            <a:off x="5898328" y="1319341"/>
            <a:ext cx="2870068" cy="2490912"/>
          </a:xfrm>
          <a:prstGeom prst="rect">
            <a:avLst/>
          </a:prstGeom>
        </p:spPr>
      </p:pic>
      <p:sp>
        <p:nvSpPr>
          <p:cNvPr id="9" name="Rectangle 8">
            <a:extLst>
              <a:ext uri="{FF2B5EF4-FFF2-40B4-BE49-F238E27FC236}">
                <a16:creationId xmlns:a16="http://schemas.microsoft.com/office/drawing/2014/main" id="{B437A9EE-B87D-463B-879C-B2145A19F401}"/>
              </a:ext>
            </a:extLst>
          </p:cNvPr>
          <p:cNvSpPr/>
          <p:nvPr/>
        </p:nvSpPr>
        <p:spPr>
          <a:xfrm>
            <a:off x="515050" y="4284893"/>
            <a:ext cx="7728520" cy="923330"/>
          </a:xfrm>
          <a:prstGeom prst="rect">
            <a:avLst/>
          </a:prstGeom>
        </p:spPr>
        <p:txBody>
          <a:bodyPr wrap="square">
            <a:spAutoFit/>
          </a:bodyPr>
          <a:lstStyle/>
          <a:p>
            <a:r>
              <a:rPr lang="en-US" dirty="0">
                <a:latin typeface="+mj-lt"/>
              </a:rPr>
              <a:t>Interpretation of NDVI graphic and false color image: </a:t>
            </a:r>
          </a:p>
          <a:p>
            <a:r>
              <a:rPr lang="en-US" dirty="0">
                <a:latin typeface="+mj-lt"/>
              </a:rPr>
              <a:t>NDVI values are below 0. These values represent water or ice.</a:t>
            </a:r>
          </a:p>
          <a:p>
            <a:r>
              <a:rPr lang="en-US" dirty="0">
                <a:latin typeface="+mj-lt"/>
              </a:rPr>
              <a:t>Pink/Purple colors indicate the presence of snow or ice. </a:t>
            </a:r>
          </a:p>
        </p:txBody>
      </p:sp>
      <p:sp>
        <p:nvSpPr>
          <p:cNvPr id="8" name="Rectangle 7">
            <a:extLst>
              <a:ext uri="{FF2B5EF4-FFF2-40B4-BE49-F238E27FC236}">
                <a16:creationId xmlns:a16="http://schemas.microsoft.com/office/drawing/2014/main" id="{7FC45952-1328-4512-90F8-BF327BBF927D}"/>
              </a:ext>
            </a:extLst>
          </p:cNvPr>
          <p:cNvSpPr/>
          <p:nvPr/>
        </p:nvSpPr>
        <p:spPr>
          <a:xfrm>
            <a:off x="5916490" y="1499387"/>
            <a:ext cx="2327080" cy="430887"/>
          </a:xfrm>
          <a:prstGeom prst="rect">
            <a:avLst/>
          </a:prstGeom>
        </p:spPr>
        <p:txBody>
          <a:bodyPr wrap="square" anchor="t">
            <a:spAutoFit/>
          </a:bodyPr>
          <a:lstStyle/>
          <a:p>
            <a:r>
              <a:rPr lang="en-US" sz="1100">
                <a:solidFill>
                  <a:schemeClr val="bg1"/>
                </a:solidFill>
                <a:latin typeface="+mj-lt"/>
              </a:rPr>
              <a:t>Sentinel 2 image with false color bands</a:t>
            </a:r>
          </a:p>
        </p:txBody>
      </p:sp>
      <p:pic>
        <p:nvPicPr>
          <p:cNvPr id="6" name="Picture 5" descr="A screenshot of a cell phone&#10;&#10;Description automatically generated">
            <a:extLst>
              <a:ext uri="{FF2B5EF4-FFF2-40B4-BE49-F238E27FC236}">
                <a16:creationId xmlns:a16="http://schemas.microsoft.com/office/drawing/2014/main" id="{DACEC974-3122-4E39-B6D4-D918974D15A1}"/>
              </a:ext>
            </a:extLst>
          </p:cNvPr>
          <p:cNvPicPr>
            <a:picLocks noChangeAspect="1"/>
          </p:cNvPicPr>
          <p:nvPr/>
        </p:nvPicPr>
        <p:blipFill rotWithShape="1">
          <a:blip r:embed="rId4">
            <a:extLst>
              <a:ext uri="{28A0092B-C50C-407E-A947-70E740481C1C}">
                <a14:useLocalDpi xmlns:a14="http://schemas.microsoft.com/office/drawing/2010/main" val="0"/>
              </a:ext>
            </a:extLst>
          </a:blip>
          <a:srcRect l="3963" t="8396" r="7740" b="3989"/>
          <a:stretch/>
        </p:blipFill>
        <p:spPr>
          <a:xfrm>
            <a:off x="360184" y="1456220"/>
            <a:ext cx="5322783" cy="2354033"/>
          </a:xfrm>
          <a:prstGeom prst="rect">
            <a:avLst/>
          </a:prstGeom>
        </p:spPr>
      </p:pic>
      <p:sp>
        <p:nvSpPr>
          <p:cNvPr id="10" name="Title 1">
            <a:extLst>
              <a:ext uri="{FF2B5EF4-FFF2-40B4-BE49-F238E27FC236}">
                <a16:creationId xmlns:a16="http://schemas.microsoft.com/office/drawing/2014/main" id="{7FFEDADC-C573-4D5E-96DF-8B8A9CAC7FD3}"/>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Ice</a:t>
            </a:r>
            <a:br>
              <a:rPr lang="en-US" sz="2400"/>
            </a:br>
            <a:r>
              <a:rPr lang="en-US" sz="2400"/>
              <a:t> </a:t>
            </a:r>
            <a:r>
              <a:rPr lang="en-US" sz="2000"/>
              <a:t>(Graham Land, Antarctica)</a:t>
            </a:r>
            <a:endParaRPr lang="en-US" sz="2400"/>
          </a:p>
        </p:txBody>
      </p:sp>
    </p:spTree>
    <p:extLst>
      <p:ext uri="{BB962C8B-B14F-4D97-AF65-F5344CB8AC3E}">
        <p14:creationId xmlns:p14="http://schemas.microsoft.com/office/powerpoint/2010/main" val="3026832013"/>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5AFD1-EE82-489D-98AF-098F415B1856}"/>
              </a:ext>
            </a:extLst>
          </p:cNvPr>
          <p:cNvPicPr>
            <a:picLocks noChangeAspect="1"/>
          </p:cNvPicPr>
          <p:nvPr/>
        </p:nvPicPr>
        <p:blipFill>
          <a:blip r:embed="rId2"/>
          <a:stretch>
            <a:fillRect/>
          </a:stretch>
        </p:blipFill>
        <p:spPr>
          <a:xfrm>
            <a:off x="558652" y="1340768"/>
            <a:ext cx="4487901" cy="3809415"/>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292080" y="1340768"/>
            <a:ext cx="3384376" cy="3693319"/>
          </a:xfrm>
          <a:prstGeom prst="rect">
            <a:avLst/>
          </a:prstGeom>
        </p:spPr>
        <p:txBody>
          <a:bodyPr wrap="square" anchor="t">
            <a:spAutoFit/>
          </a:bodyPr>
          <a:lstStyle/>
          <a:p>
            <a:r>
              <a:rPr lang="en-US" b="1" dirty="0">
                <a:latin typeface="+mj-lt"/>
              </a:rPr>
              <a:t>Category</a:t>
            </a:r>
            <a:r>
              <a:rPr lang="en-US" dirty="0">
                <a:latin typeface="+mj-lt"/>
              </a:rPr>
              <a:t>: Forest</a:t>
            </a:r>
          </a:p>
          <a:p>
            <a:endParaRPr lang="en-US" dirty="0">
              <a:latin typeface="+mj-lt"/>
            </a:endParaRPr>
          </a:p>
          <a:p>
            <a:r>
              <a:rPr lang="en-US" b="1" dirty="0">
                <a:latin typeface="+mj-lt"/>
              </a:rPr>
              <a:t>Subcategory</a:t>
            </a:r>
            <a:r>
              <a:rPr lang="en-US" dirty="0">
                <a:latin typeface="+mj-lt"/>
              </a:rPr>
              <a:t>: Broadleaf evergreen</a:t>
            </a:r>
          </a:p>
          <a:p>
            <a:endParaRPr lang="en-US" dirty="0">
              <a:latin typeface="+mj-lt"/>
            </a:endParaRPr>
          </a:p>
          <a:p>
            <a:r>
              <a:rPr lang="en-US" b="1" dirty="0">
                <a:latin typeface="+mj-lt"/>
              </a:rPr>
              <a:t>Description</a:t>
            </a:r>
            <a:r>
              <a:rPr lang="en-US" dirty="0">
                <a:latin typeface="+mj-lt"/>
              </a:rPr>
              <a:t>: In the plot and surroundings a dense forest can be seen. The plot is in Corcovado, one of the most important and untouched protected areas in Pacific Costa Rica established in 1975. </a:t>
            </a:r>
          </a:p>
        </p:txBody>
      </p:sp>
      <p:sp>
        <p:nvSpPr>
          <p:cNvPr id="5" name="Title 1">
            <a:extLst>
              <a:ext uri="{FF2B5EF4-FFF2-40B4-BE49-F238E27FC236}">
                <a16:creationId xmlns:a16="http://schemas.microsoft.com/office/drawing/2014/main" id="{67A08D8E-9011-4E40-ACC8-EF2B8756802A}"/>
              </a:ext>
            </a:extLst>
          </p:cNvPr>
          <p:cNvSpPr>
            <a:spLocks noGrp="1"/>
          </p:cNvSpPr>
          <p:nvPr>
            <p:ph type="title"/>
          </p:nvPr>
        </p:nvSpPr>
        <p:spPr>
          <a:xfrm>
            <a:off x="496888" y="397770"/>
            <a:ext cx="8432104" cy="748679"/>
          </a:xfrm>
        </p:spPr>
        <p:txBody>
          <a:bodyPr>
            <a:noAutofit/>
          </a:bodyPr>
          <a:lstStyle/>
          <a:p>
            <a:pPr algn="l"/>
            <a:r>
              <a:rPr lang="en-US" sz="2800"/>
              <a:t>Forest - Broadleaf evergreen</a:t>
            </a:r>
            <a:br>
              <a:rPr lang="en-US" sz="2400"/>
            </a:br>
            <a:r>
              <a:rPr lang="en-US" sz="2400"/>
              <a:t> </a:t>
            </a:r>
            <a:r>
              <a:rPr lang="en-US" sz="2000"/>
              <a:t>(Corcovado, Costa Rica)</a:t>
            </a:r>
            <a:endParaRPr lang="en-US" sz="2400"/>
          </a:p>
        </p:txBody>
      </p:sp>
      <p:sp>
        <p:nvSpPr>
          <p:cNvPr id="6" name="Rectangle 5">
            <a:extLst>
              <a:ext uri="{FF2B5EF4-FFF2-40B4-BE49-F238E27FC236}">
                <a16:creationId xmlns:a16="http://schemas.microsoft.com/office/drawing/2014/main" id="{BC6A1AF8-A4C0-4BA7-A073-A4F1DAD3D21C}"/>
              </a:ext>
            </a:extLst>
          </p:cNvPr>
          <p:cNvSpPr/>
          <p:nvPr/>
        </p:nvSpPr>
        <p:spPr>
          <a:xfrm>
            <a:off x="687935" y="1700808"/>
            <a:ext cx="1575617" cy="276999"/>
          </a:xfrm>
          <a:prstGeom prst="rect">
            <a:avLst/>
          </a:prstGeom>
        </p:spPr>
        <p:txBody>
          <a:bodyPr wrap="square">
            <a:spAutoFit/>
          </a:bodyPr>
          <a:lstStyle/>
          <a:p>
            <a:r>
              <a:rPr lang="en-US" sz="1200" b="1" dirty="0">
                <a:solidFill>
                  <a:schemeClr val="bg1"/>
                </a:solidFill>
                <a:latin typeface="+mj-lt"/>
              </a:rPr>
              <a:t>Year 2020 </a:t>
            </a:r>
          </a:p>
        </p:txBody>
      </p:sp>
      <p:grpSp>
        <p:nvGrpSpPr>
          <p:cNvPr id="9" name="Group 8">
            <a:extLst>
              <a:ext uri="{FF2B5EF4-FFF2-40B4-BE49-F238E27FC236}">
                <a16:creationId xmlns:a16="http://schemas.microsoft.com/office/drawing/2014/main" id="{7F5E6791-3E7D-4A28-B058-557301594384}"/>
              </a:ext>
            </a:extLst>
          </p:cNvPr>
          <p:cNvGrpSpPr/>
          <p:nvPr/>
        </p:nvGrpSpPr>
        <p:grpSpPr>
          <a:xfrm>
            <a:off x="6588224" y="5527828"/>
            <a:ext cx="2340768" cy="421452"/>
            <a:chOff x="5508104" y="487268"/>
            <a:chExt cx="2417561" cy="439453"/>
          </a:xfrm>
        </p:grpSpPr>
        <p:sp>
          <p:nvSpPr>
            <p:cNvPr id="7" name="Sun 6">
              <a:extLst>
                <a:ext uri="{FF2B5EF4-FFF2-40B4-BE49-F238E27FC236}">
                  <a16:creationId xmlns:a16="http://schemas.microsoft.com/office/drawing/2014/main" id="{E0D11D06-FD4C-4587-84F4-C871E17B027C}"/>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59A61F-EC7A-48C8-ABA2-D9398B7B5AA3}"/>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grpSp>
        <p:nvGrpSpPr>
          <p:cNvPr id="12" name="Group 11">
            <a:extLst>
              <a:ext uri="{FF2B5EF4-FFF2-40B4-BE49-F238E27FC236}">
                <a16:creationId xmlns:a16="http://schemas.microsoft.com/office/drawing/2014/main" id="{99FF623F-F10F-4892-B28E-971ED6832452}"/>
              </a:ext>
            </a:extLst>
          </p:cNvPr>
          <p:cNvGrpSpPr/>
          <p:nvPr/>
        </p:nvGrpSpPr>
        <p:grpSpPr>
          <a:xfrm>
            <a:off x="687935" y="5375578"/>
            <a:ext cx="1993633" cy="369332"/>
            <a:chOff x="687935" y="5375578"/>
            <a:chExt cx="1993633" cy="369332"/>
          </a:xfrm>
        </p:grpSpPr>
        <p:sp>
          <p:nvSpPr>
            <p:cNvPr id="4" name="TextBox 3">
              <a:extLst>
                <a:ext uri="{FF2B5EF4-FFF2-40B4-BE49-F238E27FC236}">
                  <a16:creationId xmlns:a16="http://schemas.microsoft.com/office/drawing/2014/main" id="{B599FFDB-3376-47E6-8E76-61251021E0AF}"/>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1" name="Graphic 10" descr="Earth globe Africa and Europe">
              <a:extLst>
                <a:ext uri="{FF2B5EF4-FFF2-40B4-BE49-F238E27FC236}">
                  <a16:creationId xmlns:a16="http://schemas.microsoft.com/office/drawing/2014/main" id="{26AC5C99-CB7E-4A94-B4B8-266B5D45DD5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943057785"/>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4189193-E938-4E12-88D7-14F9620F2F57}"/>
              </a:ext>
            </a:extLst>
          </p:cNvPr>
          <p:cNvGrpSpPr/>
          <p:nvPr/>
        </p:nvGrpSpPr>
        <p:grpSpPr>
          <a:xfrm>
            <a:off x="681039" y="1487270"/>
            <a:ext cx="7338743" cy="3284168"/>
            <a:chOff x="577179" y="1125927"/>
            <a:chExt cx="7338743" cy="3284168"/>
          </a:xfrm>
        </p:grpSpPr>
        <p:pic>
          <p:nvPicPr>
            <p:cNvPr id="3" name="Picture 2">
              <a:extLst>
                <a:ext uri="{FF2B5EF4-FFF2-40B4-BE49-F238E27FC236}">
                  <a16:creationId xmlns:a16="http://schemas.microsoft.com/office/drawing/2014/main" id="{E9D68532-99A3-4CF5-85FE-1A8106F5C723}"/>
                </a:ext>
              </a:extLst>
            </p:cNvPr>
            <p:cNvPicPr>
              <a:picLocks noChangeAspect="1"/>
            </p:cNvPicPr>
            <p:nvPr/>
          </p:nvPicPr>
          <p:blipFill rotWithShape="1">
            <a:blip r:embed="rId2"/>
            <a:srcRect b="2961"/>
            <a:stretch/>
          </p:blipFill>
          <p:spPr>
            <a:xfrm>
              <a:off x="4400659" y="1125927"/>
              <a:ext cx="3515263" cy="3284167"/>
            </a:xfrm>
            <a:prstGeom prst="rect">
              <a:avLst/>
            </a:prstGeom>
          </p:spPr>
        </p:pic>
        <p:pic>
          <p:nvPicPr>
            <p:cNvPr id="4" name="Picture 3">
              <a:extLst>
                <a:ext uri="{FF2B5EF4-FFF2-40B4-BE49-F238E27FC236}">
                  <a16:creationId xmlns:a16="http://schemas.microsoft.com/office/drawing/2014/main" id="{F59C0C9C-CA84-4406-BB9E-F6774C3D6748}"/>
                </a:ext>
              </a:extLst>
            </p:cNvPr>
            <p:cNvPicPr>
              <a:picLocks noChangeAspect="1"/>
            </p:cNvPicPr>
            <p:nvPr/>
          </p:nvPicPr>
          <p:blipFill>
            <a:blip r:embed="rId3"/>
            <a:stretch>
              <a:fillRect/>
            </a:stretch>
          </p:blipFill>
          <p:spPr>
            <a:xfrm>
              <a:off x="577179" y="1125928"/>
              <a:ext cx="3511296" cy="3284167"/>
            </a:xfrm>
            <a:prstGeom prst="rect">
              <a:avLst/>
            </a:prstGeom>
          </p:spPr>
        </p:pic>
      </p:grpSp>
      <p:sp>
        <p:nvSpPr>
          <p:cNvPr id="6" name="Rectangle 5">
            <a:extLst>
              <a:ext uri="{FF2B5EF4-FFF2-40B4-BE49-F238E27FC236}">
                <a16:creationId xmlns:a16="http://schemas.microsoft.com/office/drawing/2014/main" id="{81D22F9C-BAB6-4BF8-9218-32F2382B2B71}"/>
              </a:ext>
            </a:extLst>
          </p:cNvPr>
          <p:cNvSpPr/>
          <p:nvPr/>
        </p:nvSpPr>
        <p:spPr>
          <a:xfrm>
            <a:off x="496888" y="4844921"/>
            <a:ext cx="7632848" cy="646331"/>
          </a:xfrm>
          <a:prstGeom prst="rect">
            <a:avLst/>
          </a:prstGeom>
        </p:spPr>
        <p:txBody>
          <a:bodyPr wrap="square">
            <a:spAutoFit/>
          </a:bodyPr>
          <a:lstStyle/>
          <a:p>
            <a:r>
              <a:rPr lang="en-US" dirty="0">
                <a:latin typeface="+mj-lt"/>
              </a:rPr>
              <a:t>Land use change: Since1970 no changes perceived in terms of forest area and density. </a:t>
            </a:r>
          </a:p>
        </p:txBody>
      </p:sp>
      <p:sp>
        <p:nvSpPr>
          <p:cNvPr id="9" name="Rectangle 8">
            <a:extLst>
              <a:ext uri="{FF2B5EF4-FFF2-40B4-BE49-F238E27FC236}">
                <a16:creationId xmlns:a16="http://schemas.microsoft.com/office/drawing/2014/main" id="{DF7A7C2C-7464-4570-BFED-65560E0F6E2B}"/>
              </a:ext>
            </a:extLst>
          </p:cNvPr>
          <p:cNvSpPr/>
          <p:nvPr/>
        </p:nvSpPr>
        <p:spPr>
          <a:xfrm>
            <a:off x="687935" y="1700808"/>
            <a:ext cx="1575617" cy="276999"/>
          </a:xfrm>
          <a:prstGeom prst="rect">
            <a:avLst/>
          </a:prstGeom>
        </p:spPr>
        <p:txBody>
          <a:bodyPr wrap="square">
            <a:spAutoFit/>
          </a:bodyPr>
          <a:lstStyle/>
          <a:p>
            <a:r>
              <a:rPr lang="en-US" sz="1200" dirty="0">
                <a:solidFill>
                  <a:schemeClr val="bg1"/>
                </a:solidFill>
                <a:latin typeface="+mj-lt"/>
              </a:rPr>
              <a:t>Year 1970 </a:t>
            </a:r>
          </a:p>
        </p:txBody>
      </p:sp>
      <p:sp>
        <p:nvSpPr>
          <p:cNvPr id="13" name="Rectangle 12">
            <a:extLst>
              <a:ext uri="{FF2B5EF4-FFF2-40B4-BE49-F238E27FC236}">
                <a16:creationId xmlns:a16="http://schemas.microsoft.com/office/drawing/2014/main" id="{BBE1B3DC-2A59-4D6C-A1D4-AF3CEF865C44}"/>
              </a:ext>
            </a:extLst>
          </p:cNvPr>
          <p:cNvSpPr/>
          <p:nvPr/>
        </p:nvSpPr>
        <p:spPr>
          <a:xfrm>
            <a:off x="4566134" y="1745852"/>
            <a:ext cx="1575617" cy="276999"/>
          </a:xfrm>
          <a:prstGeom prst="rect">
            <a:avLst/>
          </a:prstGeom>
        </p:spPr>
        <p:txBody>
          <a:bodyPr wrap="square">
            <a:spAutoFit/>
          </a:bodyPr>
          <a:lstStyle/>
          <a:p>
            <a:r>
              <a:rPr lang="en-US" sz="1200" dirty="0">
                <a:solidFill>
                  <a:schemeClr val="bg1"/>
                </a:solidFill>
                <a:latin typeface="+mj-lt"/>
              </a:rPr>
              <a:t>Year 2020</a:t>
            </a:r>
          </a:p>
        </p:txBody>
      </p:sp>
      <p:sp>
        <p:nvSpPr>
          <p:cNvPr id="12" name="Title 1">
            <a:extLst>
              <a:ext uri="{FF2B5EF4-FFF2-40B4-BE49-F238E27FC236}">
                <a16:creationId xmlns:a16="http://schemas.microsoft.com/office/drawing/2014/main" id="{ABA880EF-599B-43C6-9BD0-4463FB2D68A9}"/>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Broadleaf evergreen</a:t>
            </a:r>
            <a:br>
              <a:rPr lang="en-US" sz="2400"/>
            </a:br>
            <a:r>
              <a:rPr lang="en-US" sz="2400"/>
              <a:t> </a:t>
            </a:r>
            <a:r>
              <a:rPr lang="en-US" sz="2000"/>
              <a:t>(Corcovado, Costa Rica)</a:t>
            </a:r>
            <a:endParaRPr lang="en-US" sz="2400"/>
          </a:p>
        </p:txBody>
      </p:sp>
    </p:spTree>
    <p:extLst>
      <p:ext uri="{BB962C8B-B14F-4D97-AF65-F5344CB8AC3E}">
        <p14:creationId xmlns:p14="http://schemas.microsoft.com/office/powerpoint/2010/main" val="44991596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5484944" y="1028343"/>
            <a:ext cx="3294995" cy="4801314"/>
          </a:xfrm>
          <a:prstGeom prst="rect">
            <a:avLst/>
          </a:prstGeom>
        </p:spPr>
        <p:txBody>
          <a:bodyPr wrap="square">
            <a:spAutoFit/>
          </a:bodyPr>
          <a:lstStyle/>
          <a:p>
            <a:r>
              <a:rPr lang="en-US" sz="1600" dirty="0">
                <a:latin typeface="+mj-lt"/>
              </a:rPr>
              <a:t>Interpretation of NDVI graphs: </a:t>
            </a:r>
          </a:p>
          <a:p>
            <a:endParaRPr lang="en-US" sz="1600" dirty="0">
              <a:latin typeface="+mj-lt"/>
            </a:endParaRPr>
          </a:p>
          <a:p>
            <a:pPr marL="285750" indent="-285750">
              <a:buFont typeface="Arial" panose="020B0604020202020204" pitchFamily="34" charset="0"/>
              <a:buChar char="•"/>
            </a:pPr>
            <a:r>
              <a:rPr lang="en-US" sz="1600" dirty="0">
                <a:latin typeface="+mj-lt"/>
              </a:rPr>
              <a:t>In both graphs the average is above 0,5 which means presence of healthy vegetation throughout the year. </a:t>
            </a: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The lack of annual fluctuations reflects the evergreen character of the forest. </a:t>
            </a: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The </a:t>
            </a:r>
            <a:r>
              <a:rPr lang="en-US" sz="1600" b="1" dirty="0">
                <a:latin typeface="+mj-lt"/>
              </a:rPr>
              <a:t>steep drops </a:t>
            </a:r>
            <a:r>
              <a:rPr lang="en-US" sz="1600" dirty="0">
                <a:latin typeface="+mj-lt"/>
              </a:rPr>
              <a:t>in the graph are a consequence of the </a:t>
            </a:r>
            <a:r>
              <a:rPr lang="en-US" sz="1600" b="1" dirty="0">
                <a:latin typeface="+mj-lt"/>
              </a:rPr>
              <a:t>clouds</a:t>
            </a:r>
            <a:r>
              <a:rPr lang="en-US" sz="1600" dirty="0">
                <a:latin typeface="+mj-lt"/>
              </a:rPr>
              <a:t> that cover the forest and satellites do not receive the reflection. </a:t>
            </a:r>
          </a:p>
          <a:p>
            <a:endParaRPr lang="en-US" dirty="0">
              <a:latin typeface="+mj-lt"/>
            </a:endParaRPr>
          </a:p>
        </p:txBody>
      </p:sp>
      <p:pic>
        <p:nvPicPr>
          <p:cNvPr id="8" name="Picture 7" descr="A screenshot of a cell phone&#10;&#10;Description automatically generated">
            <a:extLst>
              <a:ext uri="{FF2B5EF4-FFF2-40B4-BE49-F238E27FC236}">
                <a16:creationId xmlns:a16="http://schemas.microsoft.com/office/drawing/2014/main" id="{A21A9996-58A4-4E77-8E10-EC6951B04851}"/>
              </a:ext>
            </a:extLst>
          </p:cNvPr>
          <p:cNvPicPr>
            <a:picLocks noChangeAspect="1"/>
          </p:cNvPicPr>
          <p:nvPr/>
        </p:nvPicPr>
        <p:blipFill rotWithShape="1">
          <a:blip r:embed="rId2">
            <a:extLst>
              <a:ext uri="{28A0092B-C50C-407E-A947-70E740481C1C}">
                <a14:useLocalDpi xmlns:a14="http://schemas.microsoft.com/office/drawing/2010/main" val="0"/>
              </a:ext>
            </a:extLst>
          </a:blip>
          <a:srcRect l="3182" t="8831" r="6193"/>
          <a:stretch/>
        </p:blipFill>
        <p:spPr>
          <a:xfrm>
            <a:off x="364061" y="1389842"/>
            <a:ext cx="5085157" cy="2110301"/>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0A8FBD92-18D3-478B-9BC7-2EEA70DA0A77}"/>
              </a:ext>
            </a:extLst>
          </p:cNvPr>
          <p:cNvPicPr>
            <a:picLocks noChangeAspect="1"/>
          </p:cNvPicPr>
          <p:nvPr/>
        </p:nvPicPr>
        <p:blipFill rotWithShape="1">
          <a:blip r:embed="rId3">
            <a:extLst>
              <a:ext uri="{28A0092B-C50C-407E-A947-70E740481C1C}">
                <a14:useLocalDpi xmlns:a14="http://schemas.microsoft.com/office/drawing/2010/main" val="0"/>
              </a:ext>
            </a:extLst>
          </a:blip>
          <a:srcRect l="3312" t="7854" r="7094" b="3127"/>
          <a:stretch/>
        </p:blipFill>
        <p:spPr>
          <a:xfrm>
            <a:off x="513786" y="3429000"/>
            <a:ext cx="4802605" cy="2448272"/>
          </a:xfrm>
          <a:prstGeom prst="rect">
            <a:avLst/>
          </a:prstGeom>
        </p:spPr>
      </p:pic>
      <p:sp>
        <p:nvSpPr>
          <p:cNvPr id="9" name="Title 1">
            <a:extLst>
              <a:ext uri="{FF2B5EF4-FFF2-40B4-BE49-F238E27FC236}">
                <a16:creationId xmlns:a16="http://schemas.microsoft.com/office/drawing/2014/main" id="{D6DF4D19-3ED0-49BE-9033-877AB6371C8C}"/>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Broadleaf evergreen</a:t>
            </a:r>
            <a:br>
              <a:rPr lang="en-US" sz="2400"/>
            </a:br>
            <a:r>
              <a:rPr lang="en-US" sz="2400"/>
              <a:t> </a:t>
            </a:r>
            <a:r>
              <a:rPr lang="en-US" sz="2000"/>
              <a:t>(Corcovado, Costa Rica)</a:t>
            </a:r>
            <a:endParaRPr lang="en-US" sz="2400"/>
          </a:p>
        </p:txBody>
      </p:sp>
    </p:spTree>
    <p:extLst>
      <p:ext uri="{BB962C8B-B14F-4D97-AF65-F5344CB8AC3E}">
        <p14:creationId xmlns:p14="http://schemas.microsoft.com/office/powerpoint/2010/main" val="218568521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rain, green, black, track&#10;&#10;Description automatically generated">
            <a:extLst>
              <a:ext uri="{FF2B5EF4-FFF2-40B4-BE49-F238E27FC236}">
                <a16:creationId xmlns:a16="http://schemas.microsoft.com/office/drawing/2014/main" id="{B87BF22F-3778-4170-8E6D-34A98358A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265" y="1359667"/>
            <a:ext cx="4248484" cy="3760153"/>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292080" y="1359667"/>
            <a:ext cx="3384376" cy="3139321"/>
          </a:xfrm>
          <a:prstGeom prst="rect">
            <a:avLst/>
          </a:prstGeom>
        </p:spPr>
        <p:txBody>
          <a:bodyPr wrap="square" anchor="t">
            <a:spAutoFit/>
          </a:bodyPr>
          <a:lstStyle/>
          <a:p>
            <a:r>
              <a:rPr lang="en-US" b="1">
                <a:latin typeface="+mj-lt"/>
              </a:rPr>
              <a:t>Category</a:t>
            </a:r>
            <a:r>
              <a:rPr lang="en-US">
                <a:latin typeface="+mj-lt"/>
              </a:rPr>
              <a:t>: Forest</a:t>
            </a:r>
          </a:p>
          <a:p>
            <a:endParaRPr lang="en-US">
              <a:latin typeface="+mj-lt"/>
            </a:endParaRPr>
          </a:p>
          <a:p>
            <a:r>
              <a:rPr lang="en-US" b="1">
                <a:latin typeface="+mj-lt"/>
              </a:rPr>
              <a:t>Subcategory</a:t>
            </a:r>
            <a:r>
              <a:rPr lang="en-US">
                <a:latin typeface="+mj-lt"/>
              </a:rPr>
              <a:t>: Broadleaf deciduous</a:t>
            </a:r>
          </a:p>
          <a:p>
            <a:endParaRPr lang="en-US">
              <a:latin typeface="+mj-lt"/>
            </a:endParaRPr>
          </a:p>
          <a:p>
            <a:r>
              <a:rPr lang="en-US" b="1">
                <a:latin typeface="+mj-lt"/>
              </a:rPr>
              <a:t>Description</a:t>
            </a:r>
            <a:r>
              <a:rPr lang="en-US">
                <a:latin typeface="+mj-lt"/>
              </a:rPr>
              <a:t>: In the plot and surroundings a semi-dense forest can be seen. The plot is in an arid area in the western part of the Sierra Madre Mountains in Mexico. </a:t>
            </a:r>
          </a:p>
        </p:txBody>
      </p:sp>
      <p:sp>
        <p:nvSpPr>
          <p:cNvPr id="6" name="Rectangle 5">
            <a:extLst>
              <a:ext uri="{FF2B5EF4-FFF2-40B4-BE49-F238E27FC236}">
                <a16:creationId xmlns:a16="http://schemas.microsoft.com/office/drawing/2014/main" id="{BC6A1AF8-A4C0-4BA7-A073-A4F1DAD3D21C}"/>
              </a:ext>
            </a:extLst>
          </p:cNvPr>
          <p:cNvSpPr/>
          <p:nvPr/>
        </p:nvSpPr>
        <p:spPr>
          <a:xfrm>
            <a:off x="687935" y="1700808"/>
            <a:ext cx="1575617" cy="276999"/>
          </a:xfrm>
          <a:prstGeom prst="rect">
            <a:avLst/>
          </a:prstGeom>
        </p:spPr>
        <p:txBody>
          <a:bodyPr wrap="square">
            <a:spAutoFit/>
          </a:bodyPr>
          <a:lstStyle/>
          <a:p>
            <a:r>
              <a:rPr lang="en-US" sz="1200">
                <a:solidFill>
                  <a:schemeClr val="bg1"/>
                </a:solidFill>
                <a:latin typeface="+mj-lt"/>
              </a:rPr>
              <a:t>Year 2019 </a:t>
            </a:r>
          </a:p>
        </p:txBody>
      </p:sp>
      <p:grpSp>
        <p:nvGrpSpPr>
          <p:cNvPr id="9" name="Group 8">
            <a:extLst>
              <a:ext uri="{FF2B5EF4-FFF2-40B4-BE49-F238E27FC236}">
                <a16:creationId xmlns:a16="http://schemas.microsoft.com/office/drawing/2014/main" id="{7B8D6C67-61BD-46A7-9AFF-0303AA26A4E3}"/>
              </a:ext>
            </a:extLst>
          </p:cNvPr>
          <p:cNvGrpSpPr/>
          <p:nvPr/>
        </p:nvGrpSpPr>
        <p:grpSpPr>
          <a:xfrm>
            <a:off x="6588224" y="5498849"/>
            <a:ext cx="2340768" cy="421452"/>
            <a:chOff x="5508104" y="487268"/>
            <a:chExt cx="2417561" cy="439453"/>
          </a:xfrm>
        </p:grpSpPr>
        <p:sp>
          <p:nvSpPr>
            <p:cNvPr id="10" name="Sun 9">
              <a:extLst>
                <a:ext uri="{FF2B5EF4-FFF2-40B4-BE49-F238E27FC236}">
                  <a16:creationId xmlns:a16="http://schemas.microsoft.com/office/drawing/2014/main" id="{338F076F-F3FA-40E6-B5BC-4469C346D8AF}"/>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92510F-8D36-42B6-B28A-C3C4F7B006CB}"/>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5" name="Title 1">
            <a:extLst>
              <a:ext uri="{FF2B5EF4-FFF2-40B4-BE49-F238E27FC236}">
                <a16:creationId xmlns:a16="http://schemas.microsoft.com/office/drawing/2014/main" id="{420FBCBE-9B20-4800-B01B-7DD4325BAF77}"/>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Broadleaf deciduous</a:t>
            </a:r>
            <a:br>
              <a:rPr lang="en-US" sz="2400"/>
            </a:br>
            <a:r>
              <a:rPr lang="en-US" sz="2400"/>
              <a:t> </a:t>
            </a:r>
            <a:r>
              <a:rPr lang="en-US" sz="2000"/>
              <a:t>(Sinaloa, Mexico)</a:t>
            </a:r>
            <a:endParaRPr lang="en-US" sz="2400"/>
          </a:p>
        </p:txBody>
      </p:sp>
      <p:grpSp>
        <p:nvGrpSpPr>
          <p:cNvPr id="12" name="Group 11">
            <a:extLst>
              <a:ext uri="{FF2B5EF4-FFF2-40B4-BE49-F238E27FC236}">
                <a16:creationId xmlns:a16="http://schemas.microsoft.com/office/drawing/2014/main" id="{64B64F9A-B9C5-4448-9383-9C99C52669A6}"/>
              </a:ext>
            </a:extLst>
          </p:cNvPr>
          <p:cNvGrpSpPr/>
          <p:nvPr/>
        </p:nvGrpSpPr>
        <p:grpSpPr>
          <a:xfrm>
            <a:off x="687935" y="5375578"/>
            <a:ext cx="1993633" cy="369332"/>
            <a:chOff x="687935" y="5375578"/>
            <a:chExt cx="1993633" cy="369332"/>
          </a:xfrm>
        </p:grpSpPr>
        <p:sp>
          <p:nvSpPr>
            <p:cNvPr id="13" name="TextBox 12">
              <a:extLst>
                <a:ext uri="{FF2B5EF4-FFF2-40B4-BE49-F238E27FC236}">
                  <a16:creationId xmlns:a16="http://schemas.microsoft.com/office/drawing/2014/main" id="{D0C8D181-BACF-441F-BE9C-CBA9317D04B5}"/>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4" name="Graphic 13" descr="Earth globe Africa and Europe">
              <a:extLst>
                <a:ext uri="{FF2B5EF4-FFF2-40B4-BE49-F238E27FC236}">
                  <a16:creationId xmlns:a16="http://schemas.microsoft.com/office/drawing/2014/main" id="{F8C47287-A562-4607-9800-9BE6465270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2920848928"/>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een, train, cake, street&#10;&#10;Description automatically generated">
            <a:extLst>
              <a:ext uri="{FF2B5EF4-FFF2-40B4-BE49-F238E27FC236}">
                <a16:creationId xmlns:a16="http://schemas.microsoft.com/office/drawing/2014/main" id="{D067971C-2D4A-4FC4-8A33-2BFFB534F9CA}"/>
              </a:ext>
            </a:extLst>
          </p:cNvPr>
          <p:cNvPicPr>
            <a:picLocks noChangeAspect="1"/>
          </p:cNvPicPr>
          <p:nvPr/>
        </p:nvPicPr>
        <p:blipFill rotWithShape="1">
          <a:blip r:embed="rId2">
            <a:extLst>
              <a:ext uri="{28A0092B-C50C-407E-A947-70E740481C1C}">
                <a14:useLocalDpi xmlns:a14="http://schemas.microsoft.com/office/drawing/2010/main" val="0"/>
              </a:ext>
            </a:extLst>
          </a:blip>
          <a:srcRect r="8172"/>
          <a:stretch/>
        </p:blipFill>
        <p:spPr>
          <a:xfrm>
            <a:off x="4397960" y="1487270"/>
            <a:ext cx="3487582" cy="3265757"/>
          </a:xfrm>
          <a:prstGeom prst="rect">
            <a:avLst/>
          </a:prstGeom>
        </p:spPr>
      </p:pic>
      <p:pic>
        <p:nvPicPr>
          <p:cNvPr id="2" name="Picture 1">
            <a:extLst>
              <a:ext uri="{FF2B5EF4-FFF2-40B4-BE49-F238E27FC236}">
                <a16:creationId xmlns:a16="http://schemas.microsoft.com/office/drawing/2014/main" id="{43C7B1F9-2256-4A45-8777-C1B89BEAA29B}"/>
              </a:ext>
            </a:extLst>
          </p:cNvPr>
          <p:cNvPicPr>
            <a:picLocks noChangeAspect="1"/>
          </p:cNvPicPr>
          <p:nvPr/>
        </p:nvPicPr>
        <p:blipFill>
          <a:blip r:embed="rId3"/>
          <a:stretch>
            <a:fillRect/>
          </a:stretch>
        </p:blipFill>
        <p:spPr>
          <a:xfrm>
            <a:off x="687935" y="1487270"/>
            <a:ext cx="3487582" cy="3265757"/>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687935" y="4835796"/>
            <a:ext cx="7632848" cy="646331"/>
          </a:xfrm>
          <a:prstGeom prst="rect">
            <a:avLst/>
          </a:prstGeom>
        </p:spPr>
        <p:txBody>
          <a:bodyPr wrap="square">
            <a:spAutoFit/>
          </a:bodyPr>
          <a:lstStyle/>
          <a:p>
            <a:r>
              <a:rPr lang="en-US" dirty="0">
                <a:latin typeface="+mj-lt"/>
              </a:rPr>
              <a:t>Between June and November 2019 the landscape and colors look different due to the fall of the leaves in the deciduous forest. </a:t>
            </a:r>
          </a:p>
        </p:txBody>
      </p:sp>
      <p:sp>
        <p:nvSpPr>
          <p:cNvPr id="9" name="Rectangle 8">
            <a:extLst>
              <a:ext uri="{FF2B5EF4-FFF2-40B4-BE49-F238E27FC236}">
                <a16:creationId xmlns:a16="http://schemas.microsoft.com/office/drawing/2014/main" id="{DF7A7C2C-7464-4570-BFED-65560E0F6E2B}"/>
              </a:ext>
            </a:extLst>
          </p:cNvPr>
          <p:cNvSpPr/>
          <p:nvPr/>
        </p:nvSpPr>
        <p:spPr>
          <a:xfrm>
            <a:off x="850181" y="1745851"/>
            <a:ext cx="1575617" cy="276999"/>
          </a:xfrm>
          <a:prstGeom prst="rect">
            <a:avLst/>
          </a:prstGeom>
        </p:spPr>
        <p:txBody>
          <a:bodyPr wrap="square" anchor="t">
            <a:spAutoFit/>
          </a:bodyPr>
          <a:lstStyle/>
          <a:p>
            <a:r>
              <a:rPr lang="en-US" sz="1200">
                <a:solidFill>
                  <a:schemeClr val="bg1"/>
                </a:solidFill>
                <a:latin typeface="+mj-lt"/>
              </a:rPr>
              <a:t>June 2019</a:t>
            </a:r>
            <a:endParaRPr lang="en-US">
              <a:solidFill>
                <a:schemeClr val="bg1"/>
              </a:solidFill>
            </a:endParaRPr>
          </a:p>
        </p:txBody>
      </p:sp>
      <p:sp>
        <p:nvSpPr>
          <p:cNvPr id="13" name="Rectangle 12">
            <a:extLst>
              <a:ext uri="{FF2B5EF4-FFF2-40B4-BE49-F238E27FC236}">
                <a16:creationId xmlns:a16="http://schemas.microsoft.com/office/drawing/2014/main" id="{BBE1B3DC-2A59-4D6C-A1D4-AF3CEF865C44}"/>
              </a:ext>
            </a:extLst>
          </p:cNvPr>
          <p:cNvSpPr/>
          <p:nvPr/>
        </p:nvSpPr>
        <p:spPr>
          <a:xfrm>
            <a:off x="4566134" y="1745852"/>
            <a:ext cx="1806066" cy="276999"/>
          </a:xfrm>
          <a:prstGeom prst="rect">
            <a:avLst/>
          </a:prstGeom>
        </p:spPr>
        <p:txBody>
          <a:bodyPr wrap="square" anchor="t">
            <a:spAutoFit/>
          </a:bodyPr>
          <a:lstStyle/>
          <a:p>
            <a:r>
              <a:rPr lang="en-US" sz="1200">
                <a:solidFill>
                  <a:schemeClr val="bg1"/>
                </a:solidFill>
                <a:latin typeface="+mj-lt"/>
              </a:rPr>
              <a:t>September 2019</a:t>
            </a:r>
          </a:p>
        </p:txBody>
      </p:sp>
      <p:sp>
        <p:nvSpPr>
          <p:cNvPr id="11" name="Title 1">
            <a:extLst>
              <a:ext uri="{FF2B5EF4-FFF2-40B4-BE49-F238E27FC236}">
                <a16:creationId xmlns:a16="http://schemas.microsoft.com/office/drawing/2014/main" id="{5D292C98-1A55-4A60-A58B-A42AEE40FAF0}"/>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Broadleaf deciduous</a:t>
            </a:r>
            <a:br>
              <a:rPr lang="en-US" sz="2400"/>
            </a:br>
            <a:r>
              <a:rPr lang="en-US" sz="2400"/>
              <a:t> </a:t>
            </a:r>
            <a:r>
              <a:rPr lang="en-US" sz="2000"/>
              <a:t>(Sinaloa, Mexico)</a:t>
            </a:r>
            <a:endParaRPr lang="en-US" sz="2400"/>
          </a:p>
        </p:txBody>
      </p:sp>
    </p:spTree>
    <p:extLst>
      <p:ext uri="{BB962C8B-B14F-4D97-AF65-F5344CB8AC3E}">
        <p14:creationId xmlns:p14="http://schemas.microsoft.com/office/powerpoint/2010/main" val="3209182864"/>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6245390" y="1082327"/>
            <a:ext cx="2662030" cy="3785652"/>
          </a:xfrm>
          <a:prstGeom prst="rect">
            <a:avLst/>
          </a:prstGeom>
        </p:spPr>
        <p:txBody>
          <a:bodyPr wrap="square">
            <a:spAutoFit/>
          </a:bodyPr>
          <a:lstStyle/>
          <a:p>
            <a:r>
              <a:rPr lang="en-US" sz="1600">
                <a:latin typeface="+mj-lt"/>
              </a:rPr>
              <a:t>Interpretation of NDVI and precipitation graphics: </a:t>
            </a:r>
          </a:p>
          <a:p>
            <a:endParaRPr lang="en-US" sz="1600">
              <a:latin typeface="+mj-lt"/>
            </a:endParaRPr>
          </a:p>
          <a:p>
            <a:pPr marL="285750" indent="-285750">
              <a:buFont typeface="Arial" panose="020B0604020202020204" pitchFamily="34" charset="0"/>
              <a:buChar char="•"/>
            </a:pPr>
            <a:r>
              <a:rPr lang="en-US" sz="1600">
                <a:latin typeface="+mj-lt"/>
              </a:rPr>
              <a:t>The NDVI graph shows that the highest NDVI value is above 0,5 and drops till 0,25 in the dry season. </a:t>
            </a:r>
          </a:p>
          <a:p>
            <a:pPr marL="285750" indent="-285750">
              <a:buFont typeface="Arial" panose="020B0604020202020204" pitchFamily="34" charset="0"/>
              <a:buChar char="•"/>
            </a:pPr>
            <a:endParaRPr lang="en-US" sz="1600">
              <a:latin typeface="+mj-lt"/>
            </a:endParaRPr>
          </a:p>
          <a:p>
            <a:pPr marL="285750" indent="-285750">
              <a:buFont typeface="Arial" panose="020B0604020202020204" pitchFamily="34" charset="0"/>
              <a:buChar char="•"/>
            </a:pPr>
            <a:r>
              <a:rPr lang="en-US" sz="1600">
                <a:latin typeface="+mj-lt"/>
              </a:rPr>
              <a:t>The annual pattern reflects the deciduous character of the forest that match with the precipitation graphic. </a:t>
            </a:r>
          </a:p>
          <a:p>
            <a:pPr marL="285750" indent="-285750">
              <a:buFont typeface="Arial" panose="020B0604020202020204" pitchFamily="34" charset="0"/>
              <a:buChar char="•"/>
            </a:pPr>
            <a:endParaRPr lang="en-US" sz="1600">
              <a:latin typeface="+mj-lt"/>
            </a:endParaRPr>
          </a:p>
        </p:txBody>
      </p:sp>
      <p:pic>
        <p:nvPicPr>
          <p:cNvPr id="5" name="Picture 4" descr="A close up of a map&#10;&#10;Description automatically generated">
            <a:extLst>
              <a:ext uri="{FF2B5EF4-FFF2-40B4-BE49-F238E27FC236}">
                <a16:creationId xmlns:a16="http://schemas.microsoft.com/office/drawing/2014/main" id="{BF3403C4-3E26-46D0-B1B1-10DEB346F854}"/>
              </a:ext>
            </a:extLst>
          </p:cNvPr>
          <p:cNvPicPr>
            <a:picLocks noChangeAspect="1"/>
          </p:cNvPicPr>
          <p:nvPr/>
        </p:nvPicPr>
        <p:blipFill rotWithShape="1">
          <a:blip r:embed="rId2">
            <a:extLst>
              <a:ext uri="{28A0092B-C50C-407E-A947-70E740481C1C}">
                <a14:useLocalDpi xmlns:a14="http://schemas.microsoft.com/office/drawing/2010/main" val="0"/>
              </a:ext>
            </a:extLst>
          </a:blip>
          <a:srcRect l="3105" t="5394" r="5974"/>
          <a:stretch/>
        </p:blipFill>
        <p:spPr>
          <a:xfrm>
            <a:off x="496888" y="1181475"/>
            <a:ext cx="5651748" cy="2425945"/>
          </a:xfrm>
          <a:prstGeom prst="rect">
            <a:avLst/>
          </a:prstGeom>
        </p:spPr>
      </p:pic>
      <p:pic>
        <p:nvPicPr>
          <p:cNvPr id="13" name="Picture 12" descr="A picture containing sitting, black&#10;&#10;Description automatically generated">
            <a:extLst>
              <a:ext uri="{FF2B5EF4-FFF2-40B4-BE49-F238E27FC236}">
                <a16:creationId xmlns:a16="http://schemas.microsoft.com/office/drawing/2014/main" id="{F41FA20E-5A5B-4DCA-ABBB-BC47C084AC48}"/>
              </a:ext>
            </a:extLst>
          </p:cNvPr>
          <p:cNvPicPr>
            <a:picLocks noChangeAspect="1"/>
          </p:cNvPicPr>
          <p:nvPr/>
        </p:nvPicPr>
        <p:blipFill rotWithShape="1">
          <a:blip r:embed="rId3">
            <a:extLst>
              <a:ext uri="{28A0092B-C50C-407E-A947-70E740481C1C}">
                <a14:useLocalDpi xmlns:a14="http://schemas.microsoft.com/office/drawing/2010/main" val="0"/>
              </a:ext>
            </a:extLst>
          </a:blip>
          <a:srcRect l="3194" t="6430" r="3194"/>
          <a:stretch/>
        </p:blipFill>
        <p:spPr>
          <a:xfrm>
            <a:off x="608212" y="3607420"/>
            <a:ext cx="5506888" cy="2278869"/>
          </a:xfrm>
          <a:prstGeom prst="rect">
            <a:avLst/>
          </a:prstGeom>
        </p:spPr>
      </p:pic>
      <p:sp>
        <p:nvSpPr>
          <p:cNvPr id="8" name="Title 1">
            <a:extLst>
              <a:ext uri="{FF2B5EF4-FFF2-40B4-BE49-F238E27FC236}">
                <a16:creationId xmlns:a16="http://schemas.microsoft.com/office/drawing/2014/main" id="{AF9EF0C8-6C85-4336-8FAE-F8EB1DDFA99E}"/>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Broadleaf deciduous</a:t>
            </a:r>
            <a:br>
              <a:rPr lang="en-US" sz="2400"/>
            </a:br>
            <a:r>
              <a:rPr lang="en-US" sz="2400"/>
              <a:t> </a:t>
            </a:r>
            <a:r>
              <a:rPr lang="en-US" sz="2000"/>
              <a:t>(Sinaloa, Mexico)</a:t>
            </a:r>
            <a:endParaRPr lang="en-US" sz="2400"/>
          </a:p>
        </p:txBody>
      </p:sp>
    </p:spTree>
    <p:extLst>
      <p:ext uri="{BB962C8B-B14F-4D97-AF65-F5344CB8AC3E}">
        <p14:creationId xmlns:p14="http://schemas.microsoft.com/office/powerpoint/2010/main" val="1123530953"/>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257692-6C34-4F1F-B51B-6FF61C05CE2A}"/>
              </a:ext>
            </a:extLst>
          </p:cNvPr>
          <p:cNvPicPr>
            <a:picLocks noChangeAspect="1"/>
          </p:cNvPicPr>
          <p:nvPr/>
        </p:nvPicPr>
        <p:blipFill>
          <a:blip r:embed="rId2"/>
          <a:stretch>
            <a:fillRect/>
          </a:stretch>
        </p:blipFill>
        <p:spPr>
          <a:xfrm>
            <a:off x="496888" y="1372615"/>
            <a:ext cx="4562361" cy="4188013"/>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250296" y="1372615"/>
            <a:ext cx="3485728" cy="3693319"/>
          </a:xfrm>
          <a:prstGeom prst="rect">
            <a:avLst/>
          </a:prstGeom>
        </p:spPr>
        <p:txBody>
          <a:bodyPr wrap="square" anchor="t">
            <a:spAutoFit/>
          </a:bodyPr>
          <a:lstStyle/>
          <a:p>
            <a:r>
              <a:rPr lang="en-US" b="1">
                <a:latin typeface="+mj-lt"/>
              </a:rPr>
              <a:t>Category</a:t>
            </a:r>
            <a:r>
              <a:rPr lang="en-US">
                <a:latin typeface="+mj-lt"/>
              </a:rPr>
              <a:t>: Forest</a:t>
            </a:r>
          </a:p>
          <a:p>
            <a:endParaRPr lang="en-US">
              <a:latin typeface="+mj-lt"/>
            </a:endParaRPr>
          </a:p>
          <a:p>
            <a:r>
              <a:rPr lang="en-US" b="1">
                <a:latin typeface="+mj-lt"/>
              </a:rPr>
              <a:t>Subcategory</a:t>
            </a:r>
            <a:r>
              <a:rPr lang="en-US">
                <a:latin typeface="+mj-lt"/>
              </a:rPr>
              <a:t>: Broadleaf mixed</a:t>
            </a:r>
          </a:p>
          <a:p>
            <a:endParaRPr lang="en-US">
              <a:latin typeface="+mj-lt"/>
            </a:endParaRPr>
          </a:p>
          <a:p>
            <a:r>
              <a:rPr lang="en-US" b="1">
                <a:latin typeface="+mj-lt"/>
              </a:rPr>
              <a:t>Description</a:t>
            </a:r>
            <a:r>
              <a:rPr lang="en-US">
                <a:latin typeface="+mj-lt"/>
              </a:rPr>
              <a:t>: The plot is located close to the Congo river. </a:t>
            </a:r>
          </a:p>
          <a:p>
            <a:endParaRPr lang="en-US">
              <a:latin typeface="+mj-lt"/>
            </a:endParaRPr>
          </a:p>
          <a:p>
            <a:r>
              <a:rPr lang="en-US">
                <a:latin typeface="+mj-lt"/>
              </a:rPr>
              <a:t>Nevertheless, it is not a riparian forest because it does not look like a transition zone between the terrestrial and aquatic environment. </a:t>
            </a:r>
          </a:p>
        </p:txBody>
      </p:sp>
      <p:sp>
        <p:nvSpPr>
          <p:cNvPr id="6" name="Rectangle 5">
            <a:extLst>
              <a:ext uri="{FF2B5EF4-FFF2-40B4-BE49-F238E27FC236}">
                <a16:creationId xmlns:a16="http://schemas.microsoft.com/office/drawing/2014/main" id="{BC6A1AF8-A4C0-4BA7-A073-A4F1DAD3D21C}"/>
              </a:ext>
            </a:extLst>
          </p:cNvPr>
          <p:cNvSpPr/>
          <p:nvPr/>
        </p:nvSpPr>
        <p:spPr>
          <a:xfrm>
            <a:off x="687935" y="1700808"/>
            <a:ext cx="1575617" cy="276999"/>
          </a:xfrm>
          <a:prstGeom prst="rect">
            <a:avLst/>
          </a:prstGeom>
        </p:spPr>
        <p:txBody>
          <a:bodyPr wrap="square">
            <a:spAutoFit/>
          </a:bodyPr>
          <a:lstStyle/>
          <a:p>
            <a:r>
              <a:rPr lang="en-US" sz="1200">
                <a:solidFill>
                  <a:schemeClr val="bg1"/>
                </a:solidFill>
                <a:latin typeface="+mj-lt"/>
              </a:rPr>
              <a:t>Year 2019 </a:t>
            </a:r>
          </a:p>
        </p:txBody>
      </p:sp>
      <p:grpSp>
        <p:nvGrpSpPr>
          <p:cNvPr id="10" name="Group 9">
            <a:extLst>
              <a:ext uri="{FF2B5EF4-FFF2-40B4-BE49-F238E27FC236}">
                <a16:creationId xmlns:a16="http://schemas.microsoft.com/office/drawing/2014/main" id="{43963BFF-A4ED-4134-9630-8FF67EDB340E}"/>
              </a:ext>
            </a:extLst>
          </p:cNvPr>
          <p:cNvGrpSpPr/>
          <p:nvPr/>
        </p:nvGrpSpPr>
        <p:grpSpPr>
          <a:xfrm>
            <a:off x="6330443" y="5270744"/>
            <a:ext cx="2340768" cy="579767"/>
            <a:chOff x="3707904" y="5340534"/>
            <a:chExt cx="2340768" cy="579767"/>
          </a:xfrm>
        </p:grpSpPr>
        <p:sp>
          <p:nvSpPr>
            <p:cNvPr id="11" name="Rectangle 10">
              <a:extLst>
                <a:ext uri="{FF2B5EF4-FFF2-40B4-BE49-F238E27FC236}">
                  <a16:creationId xmlns:a16="http://schemas.microsoft.com/office/drawing/2014/main" id="{A727F1D7-AE3A-4F30-BD83-1387DFDD9C20}"/>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12" name="Lightning Bolt 11">
              <a:extLst>
                <a:ext uri="{FF2B5EF4-FFF2-40B4-BE49-F238E27FC236}">
                  <a16:creationId xmlns:a16="http://schemas.microsoft.com/office/drawing/2014/main" id="{1438E785-1F5A-489F-A3BD-5428E90A4196}"/>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itle 1">
            <a:extLst>
              <a:ext uri="{FF2B5EF4-FFF2-40B4-BE49-F238E27FC236}">
                <a16:creationId xmlns:a16="http://schemas.microsoft.com/office/drawing/2014/main" id="{F6736512-222E-4EA2-B55C-2B43C3AB839E}"/>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Broadleaf mixed</a:t>
            </a:r>
            <a:br>
              <a:rPr lang="en-US" sz="2400"/>
            </a:br>
            <a:r>
              <a:rPr lang="en-US" sz="2400"/>
              <a:t> </a:t>
            </a:r>
            <a:r>
              <a:rPr lang="en-US" sz="2000"/>
              <a:t>(Cuvette, Congo)</a:t>
            </a:r>
            <a:endParaRPr lang="en-US" sz="2400"/>
          </a:p>
        </p:txBody>
      </p:sp>
      <p:grpSp>
        <p:nvGrpSpPr>
          <p:cNvPr id="9" name="Group 8">
            <a:extLst>
              <a:ext uri="{FF2B5EF4-FFF2-40B4-BE49-F238E27FC236}">
                <a16:creationId xmlns:a16="http://schemas.microsoft.com/office/drawing/2014/main" id="{386057E4-56E6-4906-86DF-668F5513B743}"/>
              </a:ext>
            </a:extLst>
          </p:cNvPr>
          <p:cNvGrpSpPr/>
          <p:nvPr/>
        </p:nvGrpSpPr>
        <p:grpSpPr>
          <a:xfrm>
            <a:off x="2507498" y="5602128"/>
            <a:ext cx="1993633" cy="369332"/>
            <a:chOff x="687935" y="5375578"/>
            <a:chExt cx="1993633" cy="369332"/>
          </a:xfrm>
        </p:grpSpPr>
        <p:sp>
          <p:nvSpPr>
            <p:cNvPr id="14" name="TextBox 13">
              <a:extLst>
                <a:ext uri="{FF2B5EF4-FFF2-40B4-BE49-F238E27FC236}">
                  <a16:creationId xmlns:a16="http://schemas.microsoft.com/office/drawing/2014/main" id="{4A4EE5C2-9FF5-433A-B405-8D0F4A3CEFEB}"/>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FF2C7E8E-D550-46F4-AB1E-5F7923C55B4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491588213"/>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76F563-66CF-44E3-8EC7-8CD23FFED67D}"/>
              </a:ext>
            </a:extLst>
          </p:cNvPr>
          <p:cNvPicPr>
            <a:picLocks noChangeAspect="1"/>
          </p:cNvPicPr>
          <p:nvPr/>
        </p:nvPicPr>
        <p:blipFill>
          <a:blip r:embed="rId2"/>
          <a:stretch>
            <a:fillRect/>
          </a:stretch>
        </p:blipFill>
        <p:spPr>
          <a:xfrm>
            <a:off x="4572000" y="1391424"/>
            <a:ext cx="3560064" cy="3482672"/>
          </a:xfrm>
          <a:prstGeom prst="rect">
            <a:avLst/>
          </a:prstGeom>
        </p:spPr>
      </p:pic>
      <p:pic>
        <p:nvPicPr>
          <p:cNvPr id="4" name="Picture 3">
            <a:extLst>
              <a:ext uri="{FF2B5EF4-FFF2-40B4-BE49-F238E27FC236}">
                <a16:creationId xmlns:a16="http://schemas.microsoft.com/office/drawing/2014/main" id="{F5DF0BC4-E6F3-4C3C-8111-2ECF712FDE81}"/>
              </a:ext>
            </a:extLst>
          </p:cNvPr>
          <p:cNvPicPr>
            <a:picLocks noChangeAspect="1"/>
          </p:cNvPicPr>
          <p:nvPr/>
        </p:nvPicPr>
        <p:blipFill>
          <a:blip r:embed="rId3"/>
          <a:stretch>
            <a:fillRect/>
          </a:stretch>
        </p:blipFill>
        <p:spPr>
          <a:xfrm>
            <a:off x="590098" y="1378207"/>
            <a:ext cx="3783012" cy="3482672"/>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538659" y="4874096"/>
            <a:ext cx="8348561" cy="1384995"/>
          </a:xfrm>
          <a:prstGeom prst="rect">
            <a:avLst/>
          </a:prstGeom>
        </p:spPr>
        <p:txBody>
          <a:bodyPr wrap="square">
            <a:spAutoFit/>
          </a:bodyPr>
          <a:lstStyle/>
          <a:p>
            <a:r>
              <a:rPr lang="en-US" sz="1600">
                <a:latin typeface="+mj-lt"/>
              </a:rPr>
              <a:t>Real color image on the left side and false color image (Sentinel 2 composite of last12 months) on the right side in comparison. In the Sentinel 2 image water is represented in dark blue, vegetation in orange and a village on the sidelines of the river in green. </a:t>
            </a:r>
          </a:p>
          <a:p>
            <a:endParaRPr lang="en-US"/>
          </a:p>
          <a:p>
            <a:endParaRPr lang="en-US">
              <a:latin typeface="+mj-lt"/>
            </a:endParaRPr>
          </a:p>
        </p:txBody>
      </p:sp>
      <p:sp>
        <p:nvSpPr>
          <p:cNvPr id="15" name="Rectangle 14">
            <a:extLst>
              <a:ext uri="{FF2B5EF4-FFF2-40B4-BE49-F238E27FC236}">
                <a16:creationId xmlns:a16="http://schemas.microsoft.com/office/drawing/2014/main" id="{F3156234-3D50-4B80-B736-9CAB0B25D1D9}"/>
              </a:ext>
            </a:extLst>
          </p:cNvPr>
          <p:cNvSpPr/>
          <p:nvPr/>
        </p:nvSpPr>
        <p:spPr>
          <a:xfrm>
            <a:off x="4572000" y="1553016"/>
            <a:ext cx="2327080" cy="261610"/>
          </a:xfrm>
          <a:prstGeom prst="rect">
            <a:avLst/>
          </a:prstGeom>
        </p:spPr>
        <p:txBody>
          <a:bodyPr wrap="square" anchor="t">
            <a:spAutoFit/>
          </a:bodyPr>
          <a:lstStyle/>
          <a:p>
            <a:r>
              <a:rPr lang="en-US" sz="1100">
                <a:solidFill>
                  <a:schemeClr val="bg1"/>
                </a:solidFill>
                <a:latin typeface="+mj-lt"/>
              </a:rPr>
              <a:t>Image with false color bands</a:t>
            </a:r>
          </a:p>
        </p:txBody>
      </p:sp>
      <p:sp>
        <p:nvSpPr>
          <p:cNvPr id="16" name="Rectangle 15">
            <a:extLst>
              <a:ext uri="{FF2B5EF4-FFF2-40B4-BE49-F238E27FC236}">
                <a16:creationId xmlns:a16="http://schemas.microsoft.com/office/drawing/2014/main" id="{B19349CF-924F-44F2-823A-AAE7F200E056}"/>
              </a:ext>
            </a:extLst>
          </p:cNvPr>
          <p:cNvSpPr/>
          <p:nvPr/>
        </p:nvSpPr>
        <p:spPr>
          <a:xfrm>
            <a:off x="590098" y="1683821"/>
            <a:ext cx="2327080" cy="261610"/>
          </a:xfrm>
          <a:prstGeom prst="rect">
            <a:avLst/>
          </a:prstGeom>
        </p:spPr>
        <p:txBody>
          <a:bodyPr wrap="square">
            <a:spAutoFit/>
          </a:bodyPr>
          <a:lstStyle/>
          <a:p>
            <a:r>
              <a:rPr lang="en-US" sz="1100">
                <a:solidFill>
                  <a:schemeClr val="bg1"/>
                </a:solidFill>
                <a:latin typeface="+mj-lt"/>
              </a:rPr>
              <a:t>Image with human visible bands</a:t>
            </a:r>
          </a:p>
        </p:txBody>
      </p:sp>
      <p:sp>
        <p:nvSpPr>
          <p:cNvPr id="17" name="Title 1">
            <a:extLst>
              <a:ext uri="{FF2B5EF4-FFF2-40B4-BE49-F238E27FC236}">
                <a16:creationId xmlns:a16="http://schemas.microsoft.com/office/drawing/2014/main" id="{F9C50A2B-CFDC-4FE2-B2A4-B793EBD528AE}"/>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Broadleaf mixed</a:t>
            </a:r>
            <a:br>
              <a:rPr lang="en-US" sz="2400"/>
            </a:br>
            <a:r>
              <a:rPr lang="en-US" sz="2400"/>
              <a:t> </a:t>
            </a:r>
            <a:r>
              <a:rPr lang="en-US" sz="2000"/>
              <a:t>(Cuvette, Congo)</a:t>
            </a:r>
            <a:endParaRPr lang="en-US" sz="2400"/>
          </a:p>
        </p:txBody>
      </p:sp>
    </p:spTree>
    <p:extLst>
      <p:ext uri="{BB962C8B-B14F-4D97-AF65-F5344CB8AC3E}">
        <p14:creationId xmlns:p14="http://schemas.microsoft.com/office/powerpoint/2010/main" val="44689774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147D-A851-4C43-931B-383B88B698F3}"/>
              </a:ext>
            </a:extLst>
          </p:cNvPr>
          <p:cNvSpPr>
            <a:spLocks noGrp="1"/>
          </p:cNvSpPr>
          <p:nvPr>
            <p:ph type="title"/>
          </p:nvPr>
        </p:nvSpPr>
        <p:spPr/>
        <p:txBody>
          <a:bodyPr>
            <a:normAutofit/>
          </a:bodyPr>
          <a:lstStyle/>
          <a:p>
            <a:r>
              <a:rPr lang="en-US" sz="3200" b="0"/>
              <a:t>Before you start</a:t>
            </a:r>
          </a:p>
        </p:txBody>
      </p:sp>
      <p:sp>
        <p:nvSpPr>
          <p:cNvPr id="8" name="Rectangle 7">
            <a:extLst>
              <a:ext uri="{FF2B5EF4-FFF2-40B4-BE49-F238E27FC236}">
                <a16:creationId xmlns:a16="http://schemas.microsoft.com/office/drawing/2014/main" id="{FB406DFE-006D-4A59-AE34-5302127A35EF}"/>
              </a:ext>
            </a:extLst>
          </p:cNvPr>
          <p:cNvSpPr/>
          <p:nvPr/>
        </p:nvSpPr>
        <p:spPr>
          <a:xfrm>
            <a:off x="457200" y="1268760"/>
            <a:ext cx="8029400" cy="4832092"/>
          </a:xfrm>
          <a:prstGeom prst="rect">
            <a:avLst/>
          </a:prstGeom>
        </p:spPr>
        <p:txBody>
          <a:bodyPr wrap="square" anchor="t">
            <a:spAutoFit/>
          </a:bodyPr>
          <a:lstStyle/>
          <a:p>
            <a:pPr marL="342900" indent="-342900">
              <a:buFont typeface="Arial" panose="020B0604020202020204" pitchFamily="34" charset="0"/>
              <a:buChar char="•"/>
            </a:pPr>
            <a:r>
              <a:rPr lang="en-US" dirty="0">
                <a:latin typeface="+mj-lt"/>
              </a:rPr>
              <a:t>This presentation complements the Collect Earth survey that is shown the first time Collect Earth is run after installation. This survey is also available </a:t>
            </a:r>
            <a:r>
              <a:rPr lang="en-US" dirty="0">
                <a:latin typeface="+mj-lt"/>
                <a:hlinkClick r:id="rId3"/>
              </a:rPr>
              <a:t>HERE</a:t>
            </a:r>
            <a:endParaRPr lang="en-US" sz="1600" dirty="0">
              <a:cs typeface="Helvetica"/>
            </a:endParaRPr>
          </a:p>
          <a:p>
            <a:endParaRPr lang="en-US" dirty="0">
              <a:latin typeface="+mj-lt"/>
            </a:endParaRPr>
          </a:p>
          <a:p>
            <a:pPr marL="342900" indent="-342900">
              <a:buFont typeface="Arial" panose="020B0604020202020204" pitchFamily="34" charset="0"/>
              <a:buChar char="•"/>
            </a:pPr>
            <a:r>
              <a:rPr lang="en-US" dirty="0">
                <a:latin typeface="+mj-lt"/>
              </a:rPr>
              <a:t>The examples on the coming slides are shown on the Google Earth interface when Collect Earth is loaded with the survey. Try to visualize them while you read this guide.</a:t>
            </a:r>
          </a:p>
          <a:p>
            <a:endParaRPr lang="en-US" dirty="0">
              <a:latin typeface="+mj-lt"/>
            </a:endParaRPr>
          </a:p>
          <a:p>
            <a:pPr marL="342900" indent="-342900">
              <a:buFont typeface="Arial" panose="020B0604020202020204" pitchFamily="34" charset="0"/>
              <a:buChar char="•"/>
            </a:pPr>
            <a:r>
              <a:rPr lang="en-US" dirty="0">
                <a:latin typeface="+mj-lt"/>
              </a:rPr>
              <a:t>Collect Earth requires the user to have the latest version of </a:t>
            </a:r>
            <a:r>
              <a:rPr lang="en-US" b="1" dirty="0">
                <a:latin typeface="+mj-lt"/>
              </a:rPr>
              <a:t>Chrome </a:t>
            </a:r>
            <a:r>
              <a:rPr lang="en-US" dirty="0">
                <a:latin typeface="+mj-lt"/>
              </a:rPr>
              <a:t>installed, please make sure you do! Also, if you don't have </a:t>
            </a:r>
            <a:r>
              <a:rPr lang="en-US" b="1" dirty="0">
                <a:latin typeface="+mj-lt"/>
              </a:rPr>
              <a:t>Google Earth</a:t>
            </a:r>
            <a:r>
              <a:rPr lang="en-US" dirty="0">
                <a:latin typeface="+mj-lt"/>
              </a:rPr>
              <a:t> installed you are in the wrong presentation</a:t>
            </a:r>
          </a:p>
          <a:p>
            <a:pPr marL="342900" indent="-342900">
              <a:buFont typeface="Arial" panose="020B0604020202020204" pitchFamily="34" charset="0"/>
              <a:buChar char="•"/>
            </a:pPr>
            <a:endParaRPr lang="en-US" dirty="0">
              <a:latin typeface="+mj-lt"/>
            </a:endParaRPr>
          </a:p>
          <a:p>
            <a:pPr marL="342900" indent="-342900">
              <a:buFont typeface="Arial" panose="020B0604020202020204" pitchFamily="34" charset="0"/>
              <a:buChar char="•"/>
            </a:pPr>
            <a:r>
              <a:rPr lang="en-US" dirty="0">
                <a:latin typeface="+mj-lt"/>
              </a:rPr>
              <a:t>It is not easy to understand the mechanism of the interpretation on the first plots, try to connect what you see in the Google Earth Very High Resolution imagery to the False Color imagery to better understand how the land cover is being visualized.</a:t>
            </a:r>
          </a:p>
          <a:p>
            <a:endParaRPr lang="en-US" sz="2000" b="1" dirty="0">
              <a:latin typeface="+mj-lt"/>
            </a:endParaRPr>
          </a:p>
        </p:txBody>
      </p:sp>
      <p:pic>
        <p:nvPicPr>
          <p:cNvPr id="3" name="Graphic 3" descr="Smiling face outline">
            <a:extLst>
              <a:ext uri="{FF2B5EF4-FFF2-40B4-BE49-F238E27FC236}">
                <a16:creationId xmlns:a16="http://schemas.microsoft.com/office/drawing/2014/main" id="{FCEB11A0-CD7B-4836-8435-4D7A404A22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6176" y="4077072"/>
            <a:ext cx="371470" cy="360040"/>
          </a:xfrm>
          <a:prstGeom prst="rect">
            <a:avLst/>
          </a:prstGeom>
        </p:spPr>
      </p:pic>
    </p:spTree>
    <p:extLst>
      <p:ext uri="{BB962C8B-B14F-4D97-AF65-F5344CB8AC3E}">
        <p14:creationId xmlns:p14="http://schemas.microsoft.com/office/powerpoint/2010/main" val="172901315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457916" y="3964427"/>
            <a:ext cx="8151844" cy="1815882"/>
          </a:xfrm>
          <a:prstGeom prst="rect">
            <a:avLst/>
          </a:prstGeom>
        </p:spPr>
        <p:txBody>
          <a:bodyPr wrap="square">
            <a:spAutoFit/>
          </a:bodyPr>
          <a:lstStyle/>
          <a:p>
            <a:r>
              <a:rPr lang="en-US" sz="1600">
                <a:latin typeface="+mj-lt"/>
              </a:rPr>
              <a:t>Interpretation of NDVI graph: </a:t>
            </a:r>
          </a:p>
          <a:p>
            <a:pPr marL="285750" indent="-285750">
              <a:buFont typeface="Arial" panose="020B0604020202020204" pitchFamily="34" charset="0"/>
              <a:buChar char="•"/>
            </a:pPr>
            <a:r>
              <a:rPr lang="en-US" sz="1600">
                <a:latin typeface="+mj-lt"/>
              </a:rPr>
              <a:t>The average is above 0,5 which means presence of healthy vegetation throughout the year. </a:t>
            </a:r>
          </a:p>
          <a:p>
            <a:pPr marL="285750" indent="-285750">
              <a:buFont typeface="Arial" panose="020B0604020202020204" pitchFamily="34" charset="0"/>
              <a:buChar char="•"/>
            </a:pPr>
            <a:r>
              <a:rPr lang="en-US" sz="1600">
                <a:latin typeface="+mj-lt"/>
              </a:rPr>
              <a:t>The slightly recognizable annual pattern reflects the mixed character of the forest.</a:t>
            </a:r>
          </a:p>
          <a:p>
            <a:pPr marL="285750" indent="-285750">
              <a:buFont typeface="Arial" panose="020B0604020202020204" pitchFamily="34" charset="0"/>
              <a:buChar char="•"/>
            </a:pPr>
            <a:r>
              <a:rPr lang="en-US" sz="1600">
                <a:latin typeface="+mj-lt"/>
              </a:rPr>
              <a:t>Like in the broadleaf evergreen forest, the steep drops in the graph are a consequence of the clouds that cover the forest.</a:t>
            </a:r>
          </a:p>
          <a:p>
            <a:pPr marL="285750" indent="-285750">
              <a:buFont typeface="Arial" panose="020B0604020202020204" pitchFamily="34" charset="0"/>
              <a:buChar char="•"/>
            </a:pPr>
            <a:endParaRPr lang="en-US" sz="1600">
              <a:latin typeface="+mj-lt"/>
            </a:endParaRPr>
          </a:p>
        </p:txBody>
      </p:sp>
      <p:pic>
        <p:nvPicPr>
          <p:cNvPr id="3" name="Picture 2" descr="A screenshot of a cell phone&#10;&#10;Description automatically generated">
            <a:extLst>
              <a:ext uri="{FF2B5EF4-FFF2-40B4-BE49-F238E27FC236}">
                <a16:creationId xmlns:a16="http://schemas.microsoft.com/office/drawing/2014/main" id="{DF843A5B-AEDB-4AC6-B274-D8AB03463F63}"/>
              </a:ext>
            </a:extLst>
          </p:cNvPr>
          <p:cNvPicPr>
            <a:picLocks noChangeAspect="1"/>
          </p:cNvPicPr>
          <p:nvPr/>
        </p:nvPicPr>
        <p:blipFill rotWithShape="1">
          <a:blip r:embed="rId2">
            <a:extLst>
              <a:ext uri="{28A0092B-C50C-407E-A947-70E740481C1C}">
                <a14:useLocalDpi xmlns:a14="http://schemas.microsoft.com/office/drawing/2010/main" val="0"/>
              </a:ext>
            </a:extLst>
          </a:blip>
          <a:srcRect l="3793" t="9334" r="7065" b="5181"/>
          <a:stretch/>
        </p:blipFill>
        <p:spPr>
          <a:xfrm>
            <a:off x="928468" y="1287357"/>
            <a:ext cx="6263328" cy="2677069"/>
          </a:xfrm>
          <a:prstGeom prst="rect">
            <a:avLst/>
          </a:prstGeom>
        </p:spPr>
      </p:pic>
      <p:sp>
        <p:nvSpPr>
          <p:cNvPr id="8" name="Title 1">
            <a:extLst>
              <a:ext uri="{FF2B5EF4-FFF2-40B4-BE49-F238E27FC236}">
                <a16:creationId xmlns:a16="http://schemas.microsoft.com/office/drawing/2014/main" id="{EBE3B211-1EC2-4331-88A9-F7CE8A144511}"/>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Broadleaf mixed</a:t>
            </a:r>
            <a:br>
              <a:rPr lang="en-US" sz="2400"/>
            </a:br>
            <a:r>
              <a:rPr lang="en-US" sz="2400"/>
              <a:t> </a:t>
            </a:r>
            <a:r>
              <a:rPr lang="en-US" sz="2000"/>
              <a:t>(Cuvette, Congo)</a:t>
            </a:r>
            <a:endParaRPr lang="en-US" sz="2400"/>
          </a:p>
        </p:txBody>
      </p:sp>
    </p:spTree>
    <p:extLst>
      <p:ext uri="{BB962C8B-B14F-4D97-AF65-F5344CB8AC3E}">
        <p14:creationId xmlns:p14="http://schemas.microsoft.com/office/powerpoint/2010/main" val="1051591159"/>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B0A7FE-CB11-4BFF-978E-151EF3BF1DFA}"/>
              </a:ext>
            </a:extLst>
          </p:cNvPr>
          <p:cNvPicPr>
            <a:picLocks noChangeAspect="1"/>
          </p:cNvPicPr>
          <p:nvPr/>
        </p:nvPicPr>
        <p:blipFill>
          <a:blip r:embed="rId2"/>
          <a:stretch>
            <a:fillRect/>
          </a:stretch>
        </p:blipFill>
        <p:spPr>
          <a:xfrm>
            <a:off x="561472" y="1359667"/>
            <a:ext cx="4497777" cy="3797525"/>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292080" y="1359667"/>
            <a:ext cx="3384376" cy="3416320"/>
          </a:xfrm>
          <a:prstGeom prst="rect">
            <a:avLst/>
          </a:prstGeom>
        </p:spPr>
        <p:txBody>
          <a:bodyPr wrap="square">
            <a:spAutoFit/>
          </a:bodyPr>
          <a:lstStyle/>
          <a:p>
            <a:r>
              <a:rPr lang="en-US" b="1">
                <a:latin typeface="+mj-lt"/>
              </a:rPr>
              <a:t>Category: </a:t>
            </a:r>
            <a:r>
              <a:rPr lang="en-US">
                <a:latin typeface="+mj-lt"/>
              </a:rPr>
              <a:t>Forest</a:t>
            </a:r>
          </a:p>
          <a:p>
            <a:endParaRPr lang="en-US">
              <a:latin typeface="+mj-lt"/>
            </a:endParaRPr>
          </a:p>
          <a:p>
            <a:r>
              <a:rPr lang="en-US" b="1">
                <a:latin typeface="+mj-lt"/>
              </a:rPr>
              <a:t>Subcategory: </a:t>
            </a:r>
            <a:r>
              <a:rPr lang="en-US">
                <a:latin typeface="+mj-lt"/>
              </a:rPr>
              <a:t>Mixed forest (</a:t>
            </a:r>
            <a:r>
              <a:rPr lang="en-US" err="1">
                <a:latin typeface="+mj-lt"/>
              </a:rPr>
              <a:t>brod</a:t>
            </a:r>
            <a:r>
              <a:rPr lang="en-US">
                <a:latin typeface="+mj-lt"/>
              </a:rPr>
              <a:t>-con)</a:t>
            </a:r>
          </a:p>
          <a:p>
            <a:endParaRPr lang="en-US">
              <a:latin typeface="+mj-lt"/>
            </a:endParaRPr>
          </a:p>
          <a:p>
            <a:r>
              <a:rPr lang="en-US" b="1">
                <a:latin typeface="+mj-lt"/>
              </a:rPr>
              <a:t>Description: </a:t>
            </a:r>
            <a:r>
              <a:rPr lang="en-US">
                <a:latin typeface="+mj-lt"/>
              </a:rPr>
              <a:t>The plot is located in the plains of Hokkaido in Japan. The satellite image suggests the presence of coniferous and broadleaf species in the forest. </a:t>
            </a:r>
          </a:p>
        </p:txBody>
      </p:sp>
      <p:sp>
        <p:nvSpPr>
          <p:cNvPr id="6" name="Rectangle 5">
            <a:extLst>
              <a:ext uri="{FF2B5EF4-FFF2-40B4-BE49-F238E27FC236}">
                <a16:creationId xmlns:a16="http://schemas.microsoft.com/office/drawing/2014/main" id="{BC6A1AF8-A4C0-4BA7-A073-A4F1DAD3D21C}"/>
              </a:ext>
            </a:extLst>
          </p:cNvPr>
          <p:cNvSpPr/>
          <p:nvPr/>
        </p:nvSpPr>
        <p:spPr>
          <a:xfrm>
            <a:off x="687935" y="1700808"/>
            <a:ext cx="1575617" cy="276999"/>
          </a:xfrm>
          <a:prstGeom prst="rect">
            <a:avLst/>
          </a:prstGeom>
        </p:spPr>
        <p:txBody>
          <a:bodyPr wrap="square">
            <a:spAutoFit/>
          </a:bodyPr>
          <a:lstStyle/>
          <a:p>
            <a:r>
              <a:rPr lang="en-US" sz="1200" dirty="0">
                <a:solidFill>
                  <a:schemeClr val="bg1"/>
                </a:solidFill>
                <a:latin typeface="+mj-lt"/>
              </a:rPr>
              <a:t>Year 2016 </a:t>
            </a:r>
          </a:p>
        </p:txBody>
      </p:sp>
      <p:grpSp>
        <p:nvGrpSpPr>
          <p:cNvPr id="7" name="Group 6">
            <a:extLst>
              <a:ext uri="{FF2B5EF4-FFF2-40B4-BE49-F238E27FC236}">
                <a16:creationId xmlns:a16="http://schemas.microsoft.com/office/drawing/2014/main" id="{DAA16E06-9B56-4304-A498-9E6DBF5DCACF}"/>
              </a:ext>
            </a:extLst>
          </p:cNvPr>
          <p:cNvGrpSpPr/>
          <p:nvPr/>
        </p:nvGrpSpPr>
        <p:grpSpPr>
          <a:xfrm>
            <a:off x="6202509" y="5301208"/>
            <a:ext cx="2340768" cy="579767"/>
            <a:chOff x="3707904" y="5340534"/>
            <a:chExt cx="2340768" cy="579767"/>
          </a:xfrm>
        </p:grpSpPr>
        <p:sp>
          <p:nvSpPr>
            <p:cNvPr id="8" name="Rectangle 7">
              <a:extLst>
                <a:ext uri="{FF2B5EF4-FFF2-40B4-BE49-F238E27FC236}">
                  <a16:creationId xmlns:a16="http://schemas.microsoft.com/office/drawing/2014/main" id="{28C000A8-CA6A-47AC-A220-CADAF07DBF33}"/>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9" name="Lightning Bolt 8">
              <a:extLst>
                <a:ext uri="{FF2B5EF4-FFF2-40B4-BE49-F238E27FC236}">
                  <a16:creationId xmlns:a16="http://schemas.microsoft.com/office/drawing/2014/main" id="{0A35F019-9AE0-43AF-94FD-A6EEFB8EEA15}"/>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DF45F34B-B368-4AEF-AC25-93E41D8A5A62}"/>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Mixed forest (</a:t>
            </a:r>
            <a:r>
              <a:rPr lang="en-US" sz="2800" err="1"/>
              <a:t>brod</a:t>
            </a:r>
            <a:r>
              <a:rPr lang="en-US" sz="2800"/>
              <a:t>-con)</a:t>
            </a:r>
            <a:br>
              <a:rPr lang="en-US" sz="2400"/>
            </a:br>
            <a:r>
              <a:rPr lang="en-US" sz="2400"/>
              <a:t> </a:t>
            </a:r>
            <a:r>
              <a:rPr lang="en-US" sz="2000"/>
              <a:t>(Hokkaido, Japan)</a:t>
            </a:r>
            <a:endParaRPr lang="en-US" sz="2400"/>
          </a:p>
        </p:txBody>
      </p:sp>
      <p:grpSp>
        <p:nvGrpSpPr>
          <p:cNvPr id="10" name="Group 9">
            <a:extLst>
              <a:ext uri="{FF2B5EF4-FFF2-40B4-BE49-F238E27FC236}">
                <a16:creationId xmlns:a16="http://schemas.microsoft.com/office/drawing/2014/main" id="{FF477A4D-32F2-4930-9343-BFB556F57532}"/>
              </a:ext>
            </a:extLst>
          </p:cNvPr>
          <p:cNvGrpSpPr/>
          <p:nvPr/>
        </p:nvGrpSpPr>
        <p:grpSpPr>
          <a:xfrm>
            <a:off x="687935" y="5375578"/>
            <a:ext cx="1993633" cy="369332"/>
            <a:chOff x="687935" y="5375578"/>
            <a:chExt cx="1993633" cy="369332"/>
          </a:xfrm>
        </p:grpSpPr>
        <p:sp>
          <p:nvSpPr>
            <p:cNvPr id="12" name="TextBox 11">
              <a:extLst>
                <a:ext uri="{FF2B5EF4-FFF2-40B4-BE49-F238E27FC236}">
                  <a16:creationId xmlns:a16="http://schemas.microsoft.com/office/drawing/2014/main" id="{08C5B17E-2D23-443C-B11E-C007E814571D}"/>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3" name="Graphic 12" descr="Earth globe Africa and Europe">
              <a:extLst>
                <a:ext uri="{FF2B5EF4-FFF2-40B4-BE49-F238E27FC236}">
                  <a16:creationId xmlns:a16="http://schemas.microsoft.com/office/drawing/2014/main" id="{7E445D06-D331-4E30-833A-41E34AF0D3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2837677361"/>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753933" y="1237821"/>
            <a:ext cx="2376264" cy="3970318"/>
          </a:xfrm>
          <a:prstGeom prst="rect">
            <a:avLst/>
          </a:prstGeom>
        </p:spPr>
        <p:txBody>
          <a:bodyPr wrap="square">
            <a:spAutoFit/>
          </a:bodyPr>
          <a:lstStyle/>
          <a:p>
            <a:endParaRPr lang="en-US">
              <a:latin typeface="+mj-lt"/>
            </a:endParaRPr>
          </a:p>
          <a:p>
            <a:r>
              <a:rPr lang="en-US">
                <a:latin typeface="+mj-lt"/>
              </a:rPr>
              <a:t>The Google Earth pictures can be very helpful for the identification of land use categories and especially subcategories. In this picture the coniferous and deciduous trees that compose the mixed forest can be seen in the winter time. </a:t>
            </a:r>
          </a:p>
        </p:txBody>
      </p:sp>
      <p:pic>
        <p:nvPicPr>
          <p:cNvPr id="4" name="Picture 3" descr="A screen shot of a computer&#10;&#10;Description automatically generated">
            <a:extLst>
              <a:ext uri="{FF2B5EF4-FFF2-40B4-BE49-F238E27FC236}">
                <a16:creationId xmlns:a16="http://schemas.microsoft.com/office/drawing/2014/main" id="{C0D4CCD2-78B9-4FC2-AE7A-E958DBD20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19492"/>
            <a:ext cx="4782368" cy="4019016"/>
          </a:xfrm>
          <a:prstGeom prst="rect">
            <a:avLst/>
          </a:prstGeom>
        </p:spPr>
      </p:pic>
      <p:sp>
        <p:nvSpPr>
          <p:cNvPr id="7" name="Title 1">
            <a:extLst>
              <a:ext uri="{FF2B5EF4-FFF2-40B4-BE49-F238E27FC236}">
                <a16:creationId xmlns:a16="http://schemas.microsoft.com/office/drawing/2014/main" id="{088C1D7B-0C4E-420A-8BAA-50C1A898DC0F}"/>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Mixed forest (</a:t>
            </a:r>
            <a:r>
              <a:rPr lang="en-US" sz="2800" err="1"/>
              <a:t>brod</a:t>
            </a:r>
            <a:r>
              <a:rPr lang="en-US" sz="2800"/>
              <a:t>-con)</a:t>
            </a:r>
            <a:br>
              <a:rPr lang="en-US" sz="2400"/>
            </a:br>
            <a:r>
              <a:rPr lang="en-US" sz="2400"/>
              <a:t> </a:t>
            </a:r>
            <a:r>
              <a:rPr lang="en-US" sz="2000"/>
              <a:t>(Hokkaido, Japan)</a:t>
            </a:r>
            <a:endParaRPr lang="en-US" sz="2400"/>
          </a:p>
        </p:txBody>
      </p:sp>
    </p:spTree>
    <p:extLst>
      <p:ext uri="{BB962C8B-B14F-4D97-AF65-F5344CB8AC3E}">
        <p14:creationId xmlns:p14="http://schemas.microsoft.com/office/powerpoint/2010/main" val="205408486"/>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7B37097-6CD0-47D2-9F7C-1474583AAE62}"/>
              </a:ext>
            </a:extLst>
          </p:cNvPr>
          <p:cNvGrpSpPr/>
          <p:nvPr/>
        </p:nvGrpSpPr>
        <p:grpSpPr>
          <a:xfrm>
            <a:off x="687935" y="1458121"/>
            <a:ext cx="7906341" cy="3377675"/>
            <a:chOff x="749783" y="1200298"/>
            <a:chExt cx="7906341" cy="3377675"/>
          </a:xfrm>
        </p:grpSpPr>
        <p:grpSp>
          <p:nvGrpSpPr>
            <p:cNvPr id="4" name="Group 3">
              <a:extLst>
                <a:ext uri="{FF2B5EF4-FFF2-40B4-BE49-F238E27FC236}">
                  <a16:creationId xmlns:a16="http://schemas.microsoft.com/office/drawing/2014/main" id="{5E2A2AE0-AADA-4732-956D-15C95FC1B505}"/>
                </a:ext>
              </a:extLst>
            </p:cNvPr>
            <p:cNvGrpSpPr/>
            <p:nvPr/>
          </p:nvGrpSpPr>
          <p:grpSpPr>
            <a:xfrm>
              <a:off x="749783" y="1200298"/>
              <a:ext cx="3804891" cy="3377675"/>
              <a:chOff x="749783" y="1200298"/>
              <a:chExt cx="3804891" cy="3377675"/>
            </a:xfrm>
          </p:grpSpPr>
          <p:pic>
            <p:nvPicPr>
              <p:cNvPr id="8" name="Picture 7">
                <a:extLst>
                  <a:ext uri="{FF2B5EF4-FFF2-40B4-BE49-F238E27FC236}">
                    <a16:creationId xmlns:a16="http://schemas.microsoft.com/office/drawing/2014/main" id="{D8A34416-6C2D-46B5-9410-D554F714BD8B}"/>
                  </a:ext>
                </a:extLst>
              </p:cNvPr>
              <p:cNvPicPr>
                <a:picLocks noChangeAspect="1"/>
              </p:cNvPicPr>
              <p:nvPr/>
            </p:nvPicPr>
            <p:blipFill>
              <a:blip r:embed="rId2"/>
              <a:stretch>
                <a:fillRect/>
              </a:stretch>
            </p:blipFill>
            <p:spPr>
              <a:xfrm>
                <a:off x="749783" y="1200298"/>
                <a:ext cx="3804891" cy="3377675"/>
              </a:xfrm>
              <a:prstGeom prst="rect">
                <a:avLst/>
              </a:prstGeom>
            </p:spPr>
          </p:pic>
          <p:sp>
            <p:nvSpPr>
              <p:cNvPr id="14" name="Rectangle 13">
                <a:extLst>
                  <a:ext uri="{FF2B5EF4-FFF2-40B4-BE49-F238E27FC236}">
                    <a16:creationId xmlns:a16="http://schemas.microsoft.com/office/drawing/2014/main" id="{4B03D0D7-3EC6-4EAB-A50B-1650F7599D3F}"/>
                  </a:ext>
                </a:extLst>
              </p:cNvPr>
              <p:cNvSpPr/>
              <p:nvPr/>
            </p:nvSpPr>
            <p:spPr>
              <a:xfrm>
                <a:off x="899592" y="1509857"/>
                <a:ext cx="1575617" cy="276999"/>
              </a:xfrm>
              <a:prstGeom prst="rect">
                <a:avLst/>
              </a:prstGeom>
            </p:spPr>
            <p:txBody>
              <a:bodyPr wrap="square">
                <a:spAutoFit/>
              </a:bodyPr>
              <a:lstStyle/>
              <a:p>
                <a:r>
                  <a:rPr lang="en-US" sz="1200">
                    <a:solidFill>
                      <a:schemeClr val="bg1"/>
                    </a:solidFill>
                    <a:latin typeface="+mj-lt"/>
                  </a:rPr>
                  <a:t>Year 2006</a:t>
                </a:r>
              </a:p>
            </p:txBody>
          </p:sp>
        </p:grpSp>
        <p:grpSp>
          <p:nvGrpSpPr>
            <p:cNvPr id="5" name="Group 4">
              <a:extLst>
                <a:ext uri="{FF2B5EF4-FFF2-40B4-BE49-F238E27FC236}">
                  <a16:creationId xmlns:a16="http://schemas.microsoft.com/office/drawing/2014/main" id="{D68C9B09-580E-4841-BC3B-2DA374AEAF51}"/>
                </a:ext>
              </a:extLst>
            </p:cNvPr>
            <p:cNvGrpSpPr/>
            <p:nvPr/>
          </p:nvGrpSpPr>
          <p:grpSpPr>
            <a:xfrm>
              <a:off x="4729031" y="1200298"/>
              <a:ext cx="3927093" cy="3377675"/>
              <a:chOff x="4729031" y="1200298"/>
              <a:chExt cx="3927093" cy="3377675"/>
            </a:xfrm>
          </p:grpSpPr>
          <p:pic>
            <p:nvPicPr>
              <p:cNvPr id="11" name="Picture 10">
                <a:extLst>
                  <a:ext uri="{FF2B5EF4-FFF2-40B4-BE49-F238E27FC236}">
                    <a16:creationId xmlns:a16="http://schemas.microsoft.com/office/drawing/2014/main" id="{9FA3E6DF-09C8-40EC-9CE5-0F22805600BB}"/>
                  </a:ext>
                </a:extLst>
              </p:cNvPr>
              <p:cNvPicPr>
                <a:picLocks noChangeAspect="1"/>
              </p:cNvPicPr>
              <p:nvPr/>
            </p:nvPicPr>
            <p:blipFill>
              <a:blip r:embed="rId3"/>
              <a:stretch>
                <a:fillRect/>
              </a:stretch>
            </p:blipFill>
            <p:spPr>
              <a:xfrm>
                <a:off x="4729031" y="1200298"/>
                <a:ext cx="3927093" cy="3377675"/>
              </a:xfrm>
              <a:prstGeom prst="rect">
                <a:avLst/>
              </a:prstGeom>
            </p:spPr>
          </p:pic>
          <p:sp>
            <p:nvSpPr>
              <p:cNvPr id="15" name="Rectangle 14">
                <a:extLst>
                  <a:ext uri="{FF2B5EF4-FFF2-40B4-BE49-F238E27FC236}">
                    <a16:creationId xmlns:a16="http://schemas.microsoft.com/office/drawing/2014/main" id="{AF3BF08A-B693-42FF-BBB2-2951046CC973}"/>
                  </a:ext>
                </a:extLst>
              </p:cNvPr>
              <p:cNvSpPr/>
              <p:nvPr/>
            </p:nvSpPr>
            <p:spPr>
              <a:xfrm>
                <a:off x="4806598" y="1509857"/>
                <a:ext cx="1575617" cy="276999"/>
              </a:xfrm>
              <a:prstGeom prst="rect">
                <a:avLst/>
              </a:prstGeom>
            </p:spPr>
            <p:txBody>
              <a:bodyPr wrap="square">
                <a:spAutoFit/>
              </a:bodyPr>
              <a:lstStyle/>
              <a:p>
                <a:r>
                  <a:rPr lang="en-US" sz="1200">
                    <a:solidFill>
                      <a:schemeClr val="bg1"/>
                    </a:solidFill>
                    <a:latin typeface="+mj-lt"/>
                  </a:rPr>
                  <a:t>Year 2012</a:t>
                </a:r>
              </a:p>
            </p:txBody>
          </p:sp>
        </p:grpSp>
      </p:grpSp>
      <p:sp>
        <p:nvSpPr>
          <p:cNvPr id="6" name="Rectangle 5">
            <a:extLst>
              <a:ext uri="{FF2B5EF4-FFF2-40B4-BE49-F238E27FC236}">
                <a16:creationId xmlns:a16="http://schemas.microsoft.com/office/drawing/2014/main" id="{81D22F9C-BAB6-4BF8-9218-32F2382B2B71}"/>
              </a:ext>
            </a:extLst>
          </p:cNvPr>
          <p:cNvSpPr/>
          <p:nvPr/>
        </p:nvSpPr>
        <p:spPr>
          <a:xfrm>
            <a:off x="755576" y="4879934"/>
            <a:ext cx="7632848" cy="923330"/>
          </a:xfrm>
          <a:prstGeom prst="rect">
            <a:avLst/>
          </a:prstGeom>
        </p:spPr>
        <p:txBody>
          <a:bodyPr wrap="square">
            <a:spAutoFit/>
          </a:bodyPr>
          <a:lstStyle/>
          <a:p>
            <a:r>
              <a:rPr lang="en-US" dirty="0">
                <a:latin typeface="+mj-lt"/>
              </a:rPr>
              <a:t>Land use change: Since 2000 (using NDVI </a:t>
            </a:r>
            <a:r>
              <a:rPr lang="en-US" dirty="0" err="1">
                <a:latin typeface="+mj-lt"/>
              </a:rPr>
              <a:t>graohs</a:t>
            </a:r>
            <a:r>
              <a:rPr lang="en-US" dirty="0">
                <a:latin typeface="+mj-lt"/>
              </a:rPr>
              <a:t>) no changes perceived in terms of forest area and density. The image on the right side in June 2012 shows how the color of the leaves start to turn red. </a:t>
            </a:r>
          </a:p>
        </p:txBody>
      </p:sp>
      <p:sp>
        <p:nvSpPr>
          <p:cNvPr id="12" name="Title 1">
            <a:extLst>
              <a:ext uri="{FF2B5EF4-FFF2-40B4-BE49-F238E27FC236}">
                <a16:creationId xmlns:a16="http://schemas.microsoft.com/office/drawing/2014/main" id="{C5FA55F3-F6F0-417D-9E13-2306A0800B29}"/>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Mixed forest (</a:t>
            </a:r>
            <a:r>
              <a:rPr lang="en-US" sz="2800" err="1"/>
              <a:t>brod</a:t>
            </a:r>
            <a:r>
              <a:rPr lang="en-US" sz="2800"/>
              <a:t>-con)</a:t>
            </a:r>
            <a:br>
              <a:rPr lang="en-US" sz="2400"/>
            </a:br>
            <a:r>
              <a:rPr lang="en-US" sz="2400"/>
              <a:t> </a:t>
            </a:r>
            <a:r>
              <a:rPr lang="en-US" sz="2000"/>
              <a:t>(Hokkaido, Japan)</a:t>
            </a:r>
            <a:endParaRPr lang="en-US" sz="2400"/>
          </a:p>
        </p:txBody>
      </p:sp>
    </p:spTree>
    <p:extLst>
      <p:ext uri="{BB962C8B-B14F-4D97-AF65-F5344CB8AC3E}">
        <p14:creationId xmlns:p14="http://schemas.microsoft.com/office/powerpoint/2010/main" val="1731264004"/>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6051462" y="951030"/>
            <a:ext cx="3062685" cy="5509200"/>
          </a:xfrm>
          <a:prstGeom prst="rect">
            <a:avLst/>
          </a:prstGeom>
        </p:spPr>
        <p:txBody>
          <a:bodyPr wrap="square">
            <a:spAutoFit/>
          </a:bodyPr>
          <a:lstStyle/>
          <a:p>
            <a:r>
              <a:rPr lang="en-US" sz="1600" dirty="0">
                <a:latin typeface="+mj-lt"/>
              </a:rPr>
              <a:t>Interpretation of NDVI graphs and images: </a:t>
            </a:r>
          </a:p>
          <a:p>
            <a:endParaRPr lang="en-US" sz="1600" dirty="0">
              <a:latin typeface="+mj-lt"/>
            </a:endParaRPr>
          </a:p>
          <a:p>
            <a:pPr marL="285750" indent="-285750">
              <a:buFont typeface="Arial" panose="020B0604020202020204" pitchFamily="34" charset="0"/>
              <a:buChar char="•"/>
            </a:pPr>
            <a:r>
              <a:rPr lang="en-US" sz="1600" dirty="0">
                <a:latin typeface="+mj-lt"/>
              </a:rPr>
              <a:t>The NDVI graph shows that the highest NDVI value is above 0,5 and drops till 0,25 when a part of the forest loses its leaves or when the forest is covered by snow. </a:t>
            </a: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On the left image in July, the forest is represented in orange as a sign of healthy vegetation. </a:t>
            </a: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On the right image the forest is brownish, and the path and lake are pink/purple because covered with snow.</a:t>
            </a:r>
          </a:p>
          <a:p>
            <a:pPr marL="285750" indent="-285750">
              <a:buFont typeface="Arial" panose="020B0604020202020204" pitchFamily="34" charset="0"/>
              <a:buChar char="•"/>
            </a:pPr>
            <a:endParaRPr lang="en-US" sz="1600" dirty="0">
              <a:latin typeface="+mj-lt"/>
            </a:endParaRPr>
          </a:p>
        </p:txBody>
      </p:sp>
      <p:grpSp>
        <p:nvGrpSpPr>
          <p:cNvPr id="12" name="Group 11">
            <a:extLst>
              <a:ext uri="{FF2B5EF4-FFF2-40B4-BE49-F238E27FC236}">
                <a16:creationId xmlns:a16="http://schemas.microsoft.com/office/drawing/2014/main" id="{2315C307-ECFB-405E-BA60-9F7B67D85527}"/>
              </a:ext>
            </a:extLst>
          </p:cNvPr>
          <p:cNvGrpSpPr/>
          <p:nvPr/>
        </p:nvGrpSpPr>
        <p:grpSpPr>
          <a:xfrm>
            <a:off x="330042" y="1317995"/>
            <a:ext cx="5751273" cy="4462410"/>
            <a:chOff x="395536" y="1081335"/>
            <a:chExt cx="5751273" cy="4462410"/>
          </a:xfrm>
        </p:grpSpPr>
        <p:grpSp>
          <p:nvGrpSpPr>
            <p:cNvPr id="10" name="Group 9">
              <a:extLst>
                <a:ext uri="{FF2B5EF4-FFF2-40B4-BE49-F238E27FC236}">
                  <a16:creationId xmlns:a16="http://schemas.microsoft.com/office/drawing/2014/main" id="{BB5C9EB6-3240-4DF6-90FA-6C938B0A24F1}"/>
                </a:ext>
              </a:extLst>
            </p:cNvPr>
            <p:cNvGrpSpPr/>
            <p:nvPr/>
          </p:nvGrpSpPr>
          <p:grpSpPr>
            <a:xfrm>
              <a:off x="395536" y="3197352"/>
              <a:ext cx="5751273" cy="2346393"/>
              <a:chOff x="395536" y="3197352"/>
              <a:chExt cx="5751273" cy="2346393"/>
            </a:xfrm>
          </p:grpSpPr>
          <p:pic>
            <p:nvPicPr>
              <p:cNvPr id="4" name="Picture 3">
                <a:extLst>
                  <a:ext uri="{FF2B5EF4-FFF2-40B4-BE49-F238E27FC236}">
                    <a16:creationId xmlns:a16="http://schemas.microsoft.com/office/drawing/2014/main" id="{3591B486-4779-478C-BD05-B4B7ACA03308}"/>
                  </a:ext>
                </a:extLst>
              </p:cNvPr>
              <p:cNvPicPr>
                <a:picLocks noChangeAspect="1"/>
              </p:cNvPicPr>
              <p:nvPr/>
            </p:nvPicPr>
            <p:blipFill rotWithShape="1">
              <a:blip r:embed="rId2"/>
              <a:srcRect l="8609"/>
              <a:stretch/>
            </p:blipFill>
            <p:spPr>
              <a:xfrm>
                <a:off x="395536" y="3197353"/>
                <a:ext cx="2908898" cy="2346392"/>
              </a:xfrm>
              <a:prstGeom prst="rect">
                <a:avLst/>
              </a:prstGeom>
            </p:spPr>
          </p:pic>
          <p:pic>
            <p:nvPicPr>
              <p:cNvPr id="9" name="Picture 8" descr="A picture containing table, sitting, cake, purple&#10;&#10;Description automatically generated">
                <a:extLst>
                  <a:ext uri="{FF2B5EF4-FFF2-40B4-BE49-F238E27FC236}">
                    <a16:creationId xmlns:a16="http://schemas.microsoft.com/office/drawing/2014/main" id="{7AC31990-1B13-4F22-99EA-68557D9D48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6038" y="3197352"/>
                <a:ext cx="2780771" cy="2346391"/>
              </a:xfrm>
              <a:prstGeom prst="rect">
                <a:avLst/>
              </a:prstGeom>
            </p:spPr>
          </p:pic>
        </p:grpSp>
        <p:grpSp>
          <p:nvGrpSpPr>
            <p:cNvPr id="8" name="Group 7">
              <a:extLst>
                <a:ext uri="{FF2B5EF4-FFF2-40B4-BE49-F238E27FC236}">
                  <a16:creationId xmlns:a16="http://schemas.microsoft.com/office/drawing/2014/main" id="{E3BAAA71-413D-40E5-991F-2BAB45FC75E0}"/>
                </a:ext>
              </a:extLst>
            </p:cNvPr>
            <p:cNvGrpSpPr/>
            <p:nvPr/>
          </p:nvGrpSpPr>
          <p:grpSpPr>
            <a:xfrm>
              <a:off x="395536" y="1081335"/>
              <a:ext cx="5112567" cy="2094168"/>
              <a:chOff x="395536" y="1081335"/>
              <a:chExt cx="5112567" cy="2094168"/>
            </a:xfrm>
          </p:grpSpPr>
          <p:pic>
            <p:nvPicPr>
              <p:cNvPr id="3" name="Picture 2" descr="A close up of text on a black surface&#10;&#10;Description automatically generated">
                <a:extLst>
                  <a:ext uri="{FF2B5EF4-FFF2-40B4-BE49-F238E27FC236}">
                    <a16:creationId xmlns:a16="http://schemas.microsoft.com/office/drawing/2014/main" id="{27B80E8E-D9E5-4396-B020-0D95F8893D57}"/>
                  </a:ext>
                </a:extLst>
              </p:cNvPr>
              <p:cNvPicPr>
                <a:picLocks noChangeAspect="1"/>
              </p:cNvPicPr>
              <p:nvPr/>
            </p:nvPicPr>
            <p:blipFill rotWithShape="1">
              <a:blip r:embed="rId4">
                <a:extLst>
                  <a:ext uri="{28A0092B-C50C-407E-A947-70E740481C1C}">
                    <a14:useLocalDpi xmlns:a14="http://schemas.microsoft.com/office/drawing/2010/main" val="0"/>
                  </a:ext>
                </a:extLst>
              </a:blip>
              <a:srcRect l="3010" t="9893" r="5397"/>
              <a:stretch/>
            </p:blipFill>
            <p:spPr>
              <a:xfrm>
                <a:off x="395536" y="1081335"/>
                <a:ext cx="5112567" cy="2094168"/>
              </a:xfrm>
              <a:prstGeom prst="rect">
                <a:avLst/>
              </a:prstGeom>
            </p:spPr>
          </p:pic>
          <p:cxnSp>
            <p:nvCxnSpPr>
              <p:cNvPr id="11" name="Straight Arrow Connector 10">
                <a:extLst>
                  <a:ext uri="{FF2B5EF4-FFF2-40B4-BE49-F238E27FC236}">
                    <a16:creationId xmlns:a16="http://schemas.microsoft.com/office/drawing/2014/main" id="{24B45812-7533-4995-BADC-5CE9F25BA6BC}"/>
                  </a:ext>
                </a:extLst>
              </p:cNvPr>
              <p:cNvCxnSpPr>
                <a:cxnSpLocks/>
              </p:cNvCxnSpPr>
              <p:nvPr/>
            </p:nvCxnSpPr>
            <p:spPr>
              <a:xfrm flipV="1">
                <a:off x="4360985" y="2204864"/>
                <a:ext cx="427039" cy="847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D25BEC3-85F1-446E-81C8-381BF58CCDE5}"/>
                  </a:ext>
                </a:extLst>
              </p:cNvPr>
              <p:cNvCxnSpPr>
                <a:cxnSpLocks/>
              </p:cNvCxnSpPr>
              <p:nvPr/>
            </p:nvCxnSpPr>
            <p:spPr>
              <a:xfrm flipV="1">
                <a:off x="2843808" y="1745145"/>
                <a:ext cx="1302780" cy="13531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92767F-4310-4D94-B83A-8A6605127F78}"/>
                  </a:ext>
                </a:extLst>
              </p:cNvPr>
              <p:cNvSpPr/>
              <p:nvPr/>
            </p:nvSpPr>
            <p:spPr>
              <a:xfrm>
                <a:off x="4687441" y="2018779"/>
                <a:ext cx="279809" cy="186085"/>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AE6BEF6-234A-4584-89C6-DA714A930DD0}"/>
                  </a:ext>
                </a:extLst>
              </p:cNvPr>
              <p:cNvSpPr/>
              <p:nvPr/>
            </p:nvSpPr>
            <p:spPr>
              <a:xfrm flipH="1" flipV="1">
                <a:off x="4149220" y="1559061"/>
                <a:ext cx="267841" cy="186084"/>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Title 1">
            <a:extLst>
              <a:ext uri="{FF2B5EF4-FFF2-40B4-BE49-F238E27FC236}">
                <a16:creationId xmlns:a16="http://schemas.microsoft.com/office/drawing/2014/main" id="{25334746-CB53-4141-B719-6230D2815127}"/>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Mixed forest (</a:t>
            </a:r>
            <a:r>
              <a:rPr lang="en-US" sz="2800" err="1"/>
              <a:t>brod</a:t>
            </a:r>
            <a:r>
              <a:rPr lang="en-US" sz="2800"/>
              <a:t>-con)</a:t>
            </a:r>
            <a:br>
              <a:rPr lang="en-US" sz="2400"/>
            </a:br>
            <a:r>
              <a:rPr lang="en-US" sz="2400"/>
              <a:t> </a:t>
            </a:r>
            <a:r>
              <a:rPr lang="en-US" sz="2000"/>
              <a:t>(Hokkaido, Japan)</a:t>
            </a:r>
            <a:endParaRPr lang="en-US" sz="2400"/>
          </a:p>
        </p:txBody>
      </p:sp>
    </p:spTree>
    <p:extLst>
      <p:ext uri="{BB962C8B-B14F-4D97-AF65-F5344CB8AC3E}">
        <p14:creationId xmlns:p14="http://schemas.microsoft.com/office/powerpoint/2010/main" val="3791043871"/>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FF4C9B-818B-4D2B-B03F-23AE7E3BA9B1}"/>
              </a:ext>
            </a:extLst>
          </p:cNvPr>
          <p:cNvPicPr>
            <a:picLocks noChangeAspect="1"/>
          </p:cNvPicPr>
          <p:nvPr/>
        </p:nvPicPr>
        <p:blipFill>
          <a:blip r:embed="rId2"/>
          <a:stretch>
            <a:fillRect/>
          </a:stretch>
        </p:blipFill>
        <p:spPr>
          <a:xfrm>
            <a:off x="709578" y="1352862"/>
            <a:ext cx="4398947" cy="3991772"/>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321215" y="1403175"/>
            <a:ext cx="3485728" cy="3693319"/>
          </a:xfrm>
          <a:prstGeom prst="rect">
            <a:avLst/>
          </a:prstGeom>
        </p:spPr>
        <p:txBody>
          <a:bodyPr wrap="square" anchor="t">
            <a:spAutoFit/>
          </a:bodyPr>
          <a:lstStyle/>
          <a:p>
            <a:r>
              <a:rPr lang="en-US" b="1">
                <a:latin typeface="+mj-lt"/>
              </a:rPr>
              <a:t>Category</a:t>
            </a:r>
            <a:r>
              <a:rPr lang="en-US">
                <a:latin typeface="+mj-lt"/>
              </a:rPr>
              <a:t>: Forest</a:t>
            </a:r>
          </a:p>
          <a:p>
            <a:endParaRPr lang="en-US">
              <a:latin typeface="+mj-lt"/>
            </a:endParaRPr>
          </a:p>
          <a:p>
            <a:r>
              <a:rPr lang="en-US" b="1">
                <a:latin typeface="+mj-lt"/>
              </a:rPr>
              <a:t>Subcategory</a:t>
            </a:r>
            <a:r>
              <a:rPr lang="en-US">
                <a:latin typeface="+mj-lt"/>
              </a:rPr>
              <a:t>: Riparian forest</a:t>
            </a:r>
          </a:p>
          <a:p>
            <a:endParaRPr lang="en-US">
              <a:latin typeface="+mj-lt"/>
            </a:endParaRPr>
          </a:p>
          <a:p>
            <a:r>
              <a:rPr lang="en-US" b="1">
                <a:latin typeface="+mj-lt"/>
              </a:rPr>
              <a:t>Description</a:t>
            </a:r>
            <a:r>
              <a:rPr lang="en-US">
                <a:latin typeface="+mj-lt"/>
              </a:rPr>
              <a:t>: The plot is located adjacent to the </a:t>
            </a:r>
            <a:r>
              <a:rPr lang="en-US" err="1">
                <a:latin typeface="+mj-lt"/>
              </a:rPr>
              <a:t>Alfeiós</a:t>
            </a:r>
            <a:r>
              <a:rPr lang="en-US">
                <a:latin typeface="+mj-lt"/>
              </a:rPr>
              <a:t> which is the longest river in the Peloponnese, in Greece.</a:t>
            </a:r>
          </a:p>
          <a:p>
            <a:endParaRPr lang="en-US">
              <a:latin typeface="+mj-lt"/>
            </a:endParaRPr>
          </a:p>
          <a:p>
            <a:r>
              <a:rPr lang="en-US">
                <a:latin typeface="+mj-lt"/>
              </a:rPr>
              <a:t>Riparian zones are transition zones between an upland terrestrial environment and an aquatic environment.</a:t>
            </a:r>
          </a:p>
        </p:txBody>
      </p:sp>
      <p:sp>
        <p:nvSpPr>
          <p:cNvPr id="6" name="Rectangle 5">
            <a:extLst>
              <a:ext uri="{FF2B5EF4-FFF2-40B4-BE49-F238E27FC236}">
                <a16:creationId xmlns:a16="http://schemas.microsoft.com/office/drawing/2014/main" id="{BC6A1AF8-A4C0-4BA7-A073-A4F1DAD3D21C}"/>
              </a:ext>
            </a:extLst>
          </p:cNvPr>
          <p:cNvSpPr/>
          <p:nvPr/>
        </p:nvSpPr>
        <p:spPr>
          <a:xfrm>
            <a:off x="730138" y="1654394"/>
            <a:ext cx="1575617" cy="276999"/>
          </a:xfrm>
          <a:prstGeom prst="rect">
            <a:avLst/>
          </a:prstGeom>
        </p:spPr>
        <p:txBody>
          <a:bodyPr wrap="square">
            <a:spAutoFit/>
          </a:bodyPr>
          <a:lstStyle/>
          <a:p>
            <a:r>
              <a:rPr lang="en-US" sz="1200">
                <a:solidFill>
                  <a:schemeClr val="bg1"/>
                </a:solidFill>
                <a:latin typeface="+mj-lt"/>
              </a:rPr>
              <a:t>Year 2017 </a:t>
            </a:r>
          </a:p>
        </p:txBody>
      </p:sp>
      <p:grpSp>
        <p:nvGrpSpPr>
          <p:cNvPr id="9" name="Group 8">
            <a:extLst>
              <a:ext uri="{FF2B5EF4-FFF2-40B4-BE49-F238E27FC236}">
                <a16:creationId xmlns:a16="http://schemas.microsoft.com/office/drawing/2014/main" id="{8A4DAAB7-76BD-4677-B6BC-A0DC46D2B003}"/>
              </a:ext>
            </a:extLst>
          </p:cNvPr>
          <p:cNvGrpSpPr/>
          <p:nvPr/>
        </p:nvGrpSpPr>
        <p:grpSpPr>
          <a:xfrm>
            <a:off x="6466175" y="5378880"/>
            <a:ext cx="2340768" cy="421452"/>
            <a:chOff x="5508104" y="487268"/>
            <a:chExt cx="2417561" cy="439453"/>
          </a:xfrm>
        </p:grpSpPr>
        <p:sp>
          <p:nvSpPr>
            <p:cNvPr id="13" name="Sun 12">
              <a:extLst>
                <a:ext uri="{FF2B5EF4-FFF2-40B4-BE49-F238E27FC236}">
                  <a16:creationId xmlns:a16="http://schemas.microsoft.com/office/drawing/2014/main" id="{4377E84A-2F9A-496F-A243-4141B15F6D04}"/>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3C4C1E0-C794-425D-86C7-30A894677350}"/>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1" name="Title 1">
            <a:extLst>
              <a:ext uri="{FF2B5EF4-FFF2-40B4-BE49-F238E27FC236}">
                <a16:creationId xmlns:a16="http://schemas.microsoft.com/office/drawing/2014/main" id="{8E7FE282-0C31-45E4-B3A5-6EBC8736A242}"/>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Riparian forest</a:t>
            </a:r>
            <a:br>
              <a:rPr lang="en-US" sz="2400"/>
            </a:br>
            <a:r>
              <a:rPr lang="en-US" sz="2400"/>
              <a:t> </a:t>
            </a:r>
            <a:r>
              <a:rPr lang="en-US" sz="2000"/>
              <a:t>(</a:t>
            </a:r>
            <a:r>
              <a:rPr lang="en-US" sz="2000" err="1"/>
              <a:t>Alfeiós</a:t>
            </a:r>
            <a:r>
              <a:rPr lang="en-US" sz="2000"/>
              <a:t>, Greece)</a:t>
            </a:r>
            <a:endParaRPr lang="en-US" sz="2400"/>
          </a:p>
        </p:txBody>
      </p:sp>
      <p:grpSp>
        <p:nvGrpSpPr>
          <p:cNvPr id="10" name="Group 9">
            <a:extLst>
              <a:ext uri="{FF2B5EF4-FFF2-40B4-BE49-F238E27FC236}">
                <a16:creationId xmlns:a16="http://schemas.microsoft.com/office/drawing/2014/main" id="{07B23385-9B0A-49F2-9B40-1BA885F42B84}"/>
              </a:ext>
            </a:extLst>
          </p:cNvPr>
          <p:cNvGrpSpPr/>
          <p:nvPr/>
        </p:nvGrpSpPr>
        <p:grpSpPr>
          <a:xfrm>
            <a:off x="687935" y="5375578"/>
            <a:ext cx="1993633" cy="369332"/>
            <a:chOff x="687935" y="5375578"/>
            <a:chExt cx="1993633" cy="369332"/>
          </a:xfrm>
        </p:grpSpPr>
        <p:sp>
          <p:nvSpPr>
            <p:cNvPr id="12" name="TextBox 11">
              <a:extLst>
                <a:ext uri="{FF2B5EF4-FFF2-40B4-BE49-F238E27FC236}">
                  <a16:creationId xmlns:a16="http://schemas.microsoft.com/office/drawing/2014/main" id="{5FBD4A39-7116-42EF-ABA2-116FAEDA5A65}"/>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8DBC4CB2-A2CF-4705-89B5-C473AB8925C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3435752078"/>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6156893" y="1753849"/>
            <a:ext cx="2255587" cy="1477328"/>
          </a:xfrm>
          <a:prstGeom prst="rect">
            <a:avLst/>
          </a:prstGeom>
        </p:spPr>
        <p:txBody>
          <a:bodyPr wrap="square">
            <a:spAutoFit/>
          </a:bodyPr>
          <a:lstStyle/>
          <a:p>
            <a:r>
              <a:rPr lang="en-US" dirty="0">
                <a:latin typeface="+mj-lt"/>
              </a:rPr>
              <a:t>In this picture riparian forest species (Salix etc.) can be appreciated. </a:t>
            </a:r>
          </a:p>
        </p:txBody>
      </p:sp>
      <p:pic>
        <p:nvPicPr>
          <p:cNvPr id="4" name="Picture 3">
            <a:extLst>
              <a:ext uri="{FF2B5EF4-FFF2-40B4-BE49-F238E27FC236}">
                <a16:creationId xmlns:a16="http://schemas.microsoft.com/office/drawing/2014/main" id="{E040F26C-6896-41F2-BBC2-2BD0D68B8931}"/>
              </a:ext>
            </a:extLst>
          </p:cNvPr>
          <p:cNvPicPr>
            <a:picLocks noChangeAspect="1"/>
          </p:cNvPicPr>
          <p:nvPr/>
        </p:nvPicPr>
        <p:blipFill>
          <a:blip r:embed="rId2"/>
          <a:stretch>
            <a:fillRect/>
          </a:stretch>
        </p:blipFill>
        <p:spPr>
          <a:xfrm>
            <a:off x="631772" y="1349587"/>
            <a:ext cx="5315929" cy="3686648"/>
          </a:xfrm>
          <a:prstGeom prst="rect">
            <a:avLst/>
          </a:prstGeom>
        </p:spPr>
      </p:pic>
      <p:sp>
        <p:nvSpPr>
          <p:cNvPr id="7" name="Title 1">
            <a:extLst>
              <a:ext uri="{FF2B5EF4-FFF2-40B4-BE49-F238E27FC236}">
                <a16:creationId xmlns:a16="http://schemas.microsoft.com/office/drawing/2014/main" id="{240188F0-E102-4D14-B34D-5FA66FDE7D5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Riparian forest</a:t>
            </a:r>
            <a:br>
              <a:rPr lang="en-US" sz="2400"/>
            </a:br>
            <a:r>
              <a:rPr lang="en-US" sz="2400"/>
              <a:t> </a:t>
            </a:r>
            <a:r>
              <a:rPr lang="en-US" sz="2000"/>
              <a:t>(</a:t>
            </a:r>
            <a:r>
              <a:rPr lang="en-US" sz="2000" err="1"/>
              <a:t>Alfeiós</a:t>
            </a:r>
            <a:r>
              <a:rPr lang="en-US" sz="2000"/>
              <a:t>, Greece)</a:t>
            </a:r>
            <a:endParaRPr lang="en-US" sz="2400"/>
          </a:p>
        </p:txBody>
      </p:sp>
    </p:spTree>
    <p:extLst>
      <p:ext uri="{BB962C8B-B14F-4D97-AF65-F5344CB8AC3E}">
        <p14:creationId xmlns:p14="http://schemas.microsoft.com/office/powerpoint/2010/main" val="1876893746"/>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777148" y="4546147"/>
            <a:ext cx="8151844" cy="1077218"/>
          </a:xfrm>
          <a:prstGeom prst="rect">
            <a:avLst/>
          </a:prstGeom>
        </p:spPr>
        <p:txBody>
          <a:bodyPr wrap="square">
            <a:spAutoFit/>
          </a:bodyPr>
          <a:lstStyle/>
          <a:p>
            <a:r>
              <a:rPr lang="en-US" sz="1600" dirty="0">
                <a:latin typeface="+mj-lt"/>
              </a:rPr>
              <a:t>Interpretation of NDVI graph: </a:t>
            </a:r>
          </a:p>
          <a:p>
            <a:pPr marL="285750" indent="-285750">
              <a:buFont typeface="Arial" panose="020B0604020202020204" pitchFamily="34" charset="0"/>
              <a:buChar char="•"/>
            </a:pPr>
            <a:r>
              <a:rPr lang="en-US" sz="1600" dirty="0">
                <a:latin typeface="+mj-lt"/>
              </a:rPr>
              <a:t>The average is above 0,5 which means presence of healthy vegetation throughout the year. </a:t>
            </a:r>
          </a:p>
          <a:p>
            <a:pPr marL="285750" indent="-285750">
              <a:buFont typeface="Arial" panose="020B0604020202020204" pitchFamily="34" charset="0"/>
              <a:buChar char="•"/>
            </a:pPr>
            <a:r>
              <a:rPr lang="en-US" sz="1600" dirty="0">
                <a:latin typeface="+mj-lt"/>
              </a:rPr>
              <a:t>This riparian forest is deciduous that is why it fluctuates as year seasons change. </a:t>
            </a:r>
          </a:p>
        </p:txBody>
      </p:sp>
      <p:pic>
        <p:nvPicPr>
          <p:cNvPr id="3" name="Picture 2" descr="A close up of a map&#10;&#10;Description automatically generated">
            <a:extLst>
              <a:ext uri="{FF2B5EF4-FFF2-40B4-BE49-F238E27FC236}">
                <a16:creationId xmlns:a16="http://schemas.microsoft.com/office/drawing/2014/main" id="{7E382511-FA72-46AC-8B2E-BB87F2CD542D}"/>
              </a:ext>
            </a:extLst>
          </p:cNvPr>
          <p:cNvPicPr>
            <a:picLocks noChangeAspect="1"/>
          </p:cNvPicPr>
          <p:nvPr/>
        </p:nvPicPr>
        <p:blipFill rotWithShape="1">
          <a:blip r:embed="rId2">
            <a:extLst>
              <a:ext uri="{28A0092B-C50C-407E-A947-70E740481C1C}">
                <a14:useLocalDpi xmlns:a14="http://schemas.microsoft.com/office/drawing/2010/main" val="0"/>
              </a:ext>
            </a:extLst>
          </a:blip>
          <a:srcRect l="2920" t="7577" r="6269" b="3538"/>
          <a:stretch/>
        </p:blipFill>
        <p:spPr>
          <a:xfrm>
            <a:off x="215008" y="1510581"/>
            <a:ext cx="7518145" cy="3035566"/>
          </a:xfrm>
          <a:prstGeom prst="rect">
            <a:avLst/>
          </a:prstGeom>
        </p:spPr>
      </p:pic>
      <p:sp>
        <p:nvSpPr>
          <p:cNvPr id="8" name="Title 1">
            <a:extLst>
              <a:ext uri="{FF2B5EF4-FFF2-40B4-BE49-F238E27FC236}">
                <a16:creationId xmlns:a16="http://schemas.microsoft.com/office/drawing/2014/main" id="{61B97DA8-8121-497F-92E7-54CBCB55E457}"/>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Riparian forest</a:t>
            </a:r>
            <a:br>
              <a:rPr lang="en-US" sz="2400"/>
            </a:br>
            <a:r>
              <a:rPr lang="en-US" sz="2400"/>
              <a:t> </a:t>
            </a:r>
            <a:r>
              <a:rPr lang="en-US" sz="2000"/>
              <a:t>(</a:t>
            </a:r>
            <a:r>
              <a:rPr lang="en-US" sz="2000" err="1"/>
              <a:t>Alfeiós</a:t>
            </a:r>
            <a:r>
              <a:rPr lang="en-US" sz="2000"/>
              <a:t>, Greece)</a:t>
            </a:r>
            <a:endParaRPr lang="en-US" sz="2400"/>
          </a:p>
        </p:txBody>
      </p:sp>
    </p:spTree>
    <p:extLst>
      <p:ext uri="{BB962C8B-B14F-4D97-AF65-F5344CB8AC3E}">
        <p14:creationId xmlns:p14="http://schemas.microsoft.com/office/powerpoint/2010/main" val="1326111808"/>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496791-5CDD-4BE8-8C9E-2012E581B5A5}"/>
              </a:ext>
            </a:extLst>
          </p:cNvPr>
          <p:cNvPicPr>
            <a:picLocks noChangeAspect="1"/>
          </p:cNvPicPr>
          <p:nvPr/>
        </p:nvPicPr>
        <p:blipFill>
          <a:blip r:embed="rId2"/>
          <a:stretch>
            <a:fillRect/>
          </a:stretch>
        </p:blipFill>
        <p:spPr>
          <a:xfrm>
            <a:off x="472789" y="1334220"/>
            <a:ext cx="4586460" cy="4251056"/>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275901" y="1418428"/>
            <a:ext cx="3485728" cy="3416320"/>
          </a:xfrm>
          <a:prstGeom prst="rect">
            <a:avLst/>
          </a:prstGeom>
        </p:spPr>
        <p:txBody>
          <a:bodyPr wrap="square" anchor="t">
            <a:spAutoFit/>
          </a:bodyPr>
          <a:lstStyle/>
          <a:p>
            <a:r>
              <a:rPr lang="en-US" b="1" dirty="0">
                <a:latin typeface="+mj-lt"/>
              </a:rPr>
              <a:t>Category</a:t>
            </a:r>
            <a:r>
              <a:rPr lang="en-US" dirty="0">
                <a:latin typeface="+mj-lt"/>
              </a:rPr>
              <a:t>: Forest</a:t>
            </a:r>
          </a:p>
          <a:p>
            <a:endParaRPr lang="en-US" dirty="0">
              <a:latin typeface="+mj-lt"/>
            </a:endParaRPr>
          </a:p>
          <a:p>
            <a:r>
              <a:rPr lang="en-US" b="1" dirty="0">
                <a:latin typeface="+mj-lt"/>
              </a:rPr>
              <a:t>Subcategory</a:t>
            </a:r>
            <a:r>
              <a:rPr lang="en-US" dirty="0">
                <a:latin typeface="+mj-lt"/>
              </a:rPr>
              <a:t>: Mangrove forest</a:t>
            </a:r>
          </a:p>
          <a:p>
            <a:endParaRPr lang="en-US" dirty="0">
              <a:latin typeface="+mj-lt"/>
            </a:endParaRPr>
          </a:p>
          <a:p>
            <a:r>
              <a:rPr lang="en-US" b="1" dirty="0">
                <a:latin typeface="+mj-lt"/>
              </a:rPr>
              <a:t>Description</a:t>
            </a:r>
            <a:r>
              <a:rPr lang="en-US" dirty="0">
                <a:latin typeface="+mj-lt"/>
              </a:rPr>
              <a:t>: The plot is located in the Mekong Delta. </a:t>
            </a:r>
          </a:p>
          <a:p>
            <a:endParaRPr lang="en-US" dirty="0">
              <a:latin typeface="+mj-lt"/>
            </a:endParaRPr>
          </a:p>
          <a:p>
            <a:r>
              <a:rPr lang="en-US" dirty="0">
                <a:latin typeface="+mj-lt"/>
              </a:rPr>
              <a:t>Mangrove forests grow on coastal intertidal zones in tropical and subtropical latitudes.</a:t>
            </a:r>
          </a:p>
          <a:p>
            <a:endParaRPr lang="en-US" dirty="0">
              <a:highlight>
                <a:srgbClr val="FFFF00"/>
              </a:highlight>
              <a:latin typeface="+mj-lt"/>
            </a:endParaRPr>
          </a:p>
        </p:txBody>
      </p:sp>
      <p:sp>
        <p:nvSpPr>
          <p:cNvPr id="6" name="Rectangle 5">
            <a:extLst>
              <a:ext uri="{FF2B5EF4-FFF2-40B4-BE49-F238E27FC236}">
                <a16:creationId xmlns:a16="http://schemas.microsoft.com/office/drawing/2014/main" id="{BC6A1AF8-A4C0-4BA7-A073-A4F1DAD3D21C}"/>
              </a:ext>
            </a:extLst>
          </p:cNvPr>
          <p:cNvSpPr/>
          <p:nvPr/>
        </p:nvSpPr>
        <p:spPr>
          <a:xfrm>
            <a:off x="687935" y="1700808"/>
            <a:ext cx="1575617" cy="276999"/>
          </a:xfrm>
          <a:prstGeom prst="rect">
            <a:avLst/>
          </a:prstGeom>
        </p:spPr>
        <p:txBody>
          <a:bodyPr wrap="square">
            <a:spAutoFit/>
          </a:bodyPr>
          <a:lstStyle/>
          <a:p>
            <a:r>
              <a:rPr lang="en-US" sz="1200">
                <a:solidFill>
                  <a:schemeClr val="bg1"/>
                </a:solidFill>
                <a:latin typeface="+mj-lt"/>
              </a:rPr>
              <a:t>Year 2019 </a:t>
            </a:r>
          </a:p>
        </p:txBody>
      </p:sp>
      <p:grpSp>
        <p:nvGrpSpPr>
          <p:cNvPr id="10" name="Group 9">
            <a:extLst>
              <a:ext uri="{FF2B5EF4-FFF2-40B4-BE49-F238E27FC236}">
                <a16:creationId xmlns:a16="http://schemas.microsoft.com/office/drawing/2014/main" id="{43963BFF-A4ED-4134-9630-8FF67EDB340E}"/>
              </a:ext>
            </a:extLst>
          </p:cNvPr>
          <p:cNvGrpSpPr/>
          <p:nvPr/>
        </p:nvGrpSpPr>
        <p:grpSpPr>
          <a:xfrm>
            <a:off x="6330443" y="5270744"/>
            <a:ext cx="2340768" cy="579767"/>
            <a:chOff x="3707904" y="5340534"/>
            <a:chExt cx="2340768" cy="579767"/>
          </a:xfrm>
        </p:grpSpPr>
        <p:sp>
          <p:nvSpPr>
            <p:cNvPr id="11" name="Rectangle 10">
              <a:extLst>
                <a:ext uri="{FF2B5EF4-FFF2-40B4-BE49-F238E27FC236}">
                  <a16:creationId xmlns:a16="http://schemas.microsoft.com/office/drawing/2014/main" id="{A727F1D7-AE3A-4F30-BD83-1387DFDD9C20}"/>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12" name="Lightning Bolt 11">
              <a:extLst>
                <a:ext uri="{FF2B5EF4-FFF2-40B4-BE49-F238E27FC236}">
                  <a16:creationId xmlns:a16="http://schemas.microsoft.com/office/drawing/2014/main" id="{1438E785-1F5A-489F-A3BD-5428E90A4196}"/>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itle 1">
            <a:extLst>
              <a:ext uri="{FF2B5EF4-FFF2-40B4-BE49-F238E27FC236}">
                <a16:creationId xmlns:a16="http://schemas.microsoft.com/office/drawing/2014/main" id="{87EC46F7-166A-4819-8DCB-EAB7C37DE1FF}"/>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Mangrove forest</a:t>
            </a:r>
            <a:br>
              <a:rPr lang="en-US" sz="2400"/>
            </a:br>
            <a:r>
              <a:rPr lang="en-US" sz="2400"/>
              <a:t> </a:t>
            </a:r>
            <a:r>
              <a:rPr lang="en-US" sz="2000"/>
              <a:t>(Mekong Delta, Vietnam)</a:t>
            </a:r>
            <a:endParaRPr lang="en-US" sz="2400"/>
          </a:p>
        </p:txBody>
      </p:sp>
      <p:grpSp>
        <p:nvGrpSpPr>
          <p:cNvPr id="9" name="Group 8">
            <a:extLst>
              <a:ext uri="{FF2B5EF4-FFF2-40B4-BE49-F238E27FC236}">
                <a16:creationId xmlns:a16="http://schemas.microsoft.com/office/drawing/2014/main" id="{B847E0EC-1C37-4B02-B9E7-8076A757F736}"/>
              </a:ext>
            </a:extLst>
          </p:cNvPr>
          <p:cNvGrpSpPr/>
          <p:nvPr/>
        </p:nvGrpSpPr>
        <p:grpSpPr>
          <a:xfrm>
            <a:off x="2704397" y="5665845"/>
            <a:ext cx="1993633" cy="369332"/>
            <a:chOff x="687935" y="5375578"/>
            <a:chExt cx="1993633" cy="369332"/>
          </a:xfrm>
        </p:grpSpPr>
        <p:sp>
          <p:nvSpPr>
            <p:cNvPr id="14" name="TextBox 13">
              <a:extLst>
                <a:ext uri="{FF2B5EF4-FFF2-40B4-BE49-F238E27FC236}">
                  <a16:creationId xmlns:a16="http://schemas.microsoft.com/office/drawing/2014/main" id="{8A7F1CF7-7F93-4E73-933B-B2F90175B4DD}"/>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D7D3E09E-88FA-4FE2-9D1B-9757D75DE53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717387059"/>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10433D-72C3-4A6F-8051-8519DB9E058F}"/>
              </a:ext>
            </a:extLst>
          </p:cNvPr>
          <p:cNvPicPr>
            <a:picLocks noChangeAspect="1"/>
          </p:cNvPicPr>
          <p:nvPr/>
        </p:nvPicPr>
        <p:blipFill rotWithShape="1">
          <a:blip r:embed="rId2"/>
          <a:srcRect l="10528"/>
          <a:stretch/>
        </p:blipFill>
        <p:spPr>
          <a:xfrm>
            <a:off x="685660" y="1492174"/>
            <a:ext cx="5021280" cy="3650545"/>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947701" y="1781984"/>
            <a:ext cx="2413895" cy="2031325"/>
          </a:xfrm>
          <a:prstGeom prst="rect">
            <a:avLst/>
          </a:prstGeom>
        </p:spPr>
        <p:txBody>
          <a:bodyPr wrap="square">
            <a:spAutoFit/>
          </a:bodyPr>
          <a:lstStyle/>
          <a:p>
            <a:r>
              <a:rPr lang="en-US">
                <a:latin typeface="+mj-lt"/>
              </a:rPr>
              <a:t>In this picture the mangrove species can be appreciated. They are easy to recognize due to their particular roots system. </a:t>
            </a:r>
          </a:p>
        </p:txBody>
      </p:sp>
      <p:sp>
        <p:nvSpPr>
          <p:cNvPr id="7" name="Title 1">
            <a:extLst>
              <a:ext uri="{FF2B5EF4-FFF2-40B4-BE49-F238E27FC236}">
                <a16:creationId xmlns:a16="http://schemas.microsoft.com/office/drawing/2014/main" id="{354B7227-17C7-424D-95EE-FAB72F4CDDF2}"/>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Mangrove forest</a:t>
            </a:r>
            <a:br>
              <a:rPr lang="en-US" sz="2400"/>
            </a:br>
            <a:r>
              <a:rPr lang="en-US" sz="2400"/>
              <a:t> </a:t>
            </a:r>
            <a:r>
              <a:rPr lang="en-US" sz="2000"/>
              <a:t>(Mekong Delta, Vietnam)</a:t>
            </a:r>
            <a:endParaRPr lang="en-US" sz="2400"/>
          </a:p>
        </p:txBody>
      </p:sp>
    </p:spTree>
    <p:extLst>
      <p:ext uri="{BB962C8B-B14F-4D97-AF65-F5344CB8AC3E}">
        <p14:creationId xmlns:p14="http://schemas.microsoft.com/office/powerpoint/2010/main" val="91215653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66130"/>
          </a:xfrm>
        </p:spPr>
        <p:txBody>
          <a:bodyPr>
            <a:normAutofit/>
          </a:bodyPr>
          <a:lstStyle/>
          <a:p>
            <a:r>
              <a:rPr lang="en-US" sz="3200" b="0"/>
              <a:t>Table of contents</a:t>
            </a:r>
          </a:p>
        </p:txBody>
      </p:sp>
      <p:sp>
        <p:nvSpPr>
          <p:cNvPr id="4" name="Content Placeholder 3"/>
          <p:cNvSpPr>
            <a:spLocks noGrp="1"/>
          </p:cNvSpPr>
          <p:nvPr>
            <p:ph idx="1"/>
          </p:nvPr>
        </p:nvSpPr>
        <p:spPr>
          <a:xfrm>
            <a:off x="390364" y="1340768"/>
            <a:ext cx="8363272" cy="4133055"/>
          </a:xfrm>
        </p:spPr>
        <p:txBody>
          <a:bodyPr>
            <a:normAutofit fontScale="92500" lnSpcReduction="10000"/>
          </a:bodyPr>
          <a:lstStyle/>
          <a:p>
            <a:r>
              <a:rPr lang="en-US" sz="2600"/>
              <a:t>Background information: </a:t>
            </a:r>
          </a:p>
          <a:p>
            <a:pPr marL="742950" lvl="2" indent="-342900">
              <a:buFont typeface="Wingdings" panose="05000000000000000000" pitchFamily="2" charset="2"/>
              <a:buChar char="Ø"/>
            </a:pPr>
            <a:r>
              <a:rPr lang="en-US" sz="1900">
                <a:latin typeface="+mj-lt"/>
              </a:rPr>
              <a:t>What is the Normalized Difference Vegetation Index (NDVI)?</a:t>
            </a:r>
          </a:p>
          <a:p>
            <a:pPr marL="742950" lvl="2" indent="-342900">
              <a:buFont typeface="Wingdings" panose="05000000000000000000" pitchFamily="2" charset="2"/>
              <a:buChar char="Ø"/>
            </a:pPr>
            <a:r>
              <a:rPr lang="en-US" sz="1900">
                <a:latin typeface="+mj-lt"/>
              </a:rPr>
              <a:t>What is a False Color Image?</a:t>
            </a:r>
          </a:p>
          <a:p>
            <a:pPr marL="742950" lvl="2" indent="-342900">
              <a:buFont typeface="Wingdings" panose="05000000000000000000" pitchFamily="2" charset="2"/>
              <a:buChar char="Ø"/>
            </a:pPr>
            <a:r>
              <a:rPr lang="en-US" sz="1900">
                <a:latin typeface="+mj-lt"/>
              </a:rPr>
              <a:t>Why do we need the GEE app?</a:t>
            </a:r>
          </a:p>
          <a:p>
            <a:pPr marL="742950" lvl="2" indent="-342900">
              <a:buFont typeface="Wingdings" panose="05000000000000000000" pitchFamily="2" charset="2"/>
              <a:buChar char="Ø"/>
            </a:pPr>
            <a:r>
              <a:rPr lang="en-US" sz="1900">
                <a:latin typeface="+mj-lt"/>
              </a:rPr>
              <a:t>Which satellite images and graphics can you find in the GEE app?</a:t>
            </a:r>
          </a:p>
          <a:p>
            <a:pPr marL="742950" lvl="2" indent="-342900">
              <a:buFont typeface="Wingdings" panose="05000000000000000000" pitchFamily="2" charset="2"/>
              <a:buChar char="Ø"/>
            </a:pPr>
            <a:r>
              <a:rPr lang="en-US" sz="1900">
                <a:latin typeface="+mj-lt"/>
              </a:rPr>
              <a:t>How to activate historical images in the Google Earth interface?</a:t>
            </a:r>
          </a:p>
          <a:p>
            <a:pPr marL="742950" lvl="2" indent="-342900">
              <a:buFont typeface="Wingdings" panose="05000000000000000000" pitchFamily="2" charset="2"/>
              <a:buChar char="Ø"/>
            </a:pPr>
            <a:endParaRPr lang="en-US" sz="1900">
              <a:latin typeface="+mj-lt"/>
            </a:endParaRPr>
          </a:p>
          <a:p>
            <a:r>
              <a:rPr lang="en-US" sz="2600"/>
              <a:t>Training plots:</a:t>
            </a:r>
          </a:p>
          <a:p>
            <a:pPr marL="742950" lvl="2" indent="-342900">
              <a:buFont typeface="Wingdings" panose="05000000000000000000" pitchFamily="2" charset="2"/>
              <a:buChar char="Ø"/>
            </a:pPr>
            <a:r>
              <a:rPr lang="en-US" sz="1900">
                <a:latin typeface="+mj-lt"/>
              </a:rPr>
              <a:t>Examples of land uses based on the IPCC land use categories (Forest, Cropland, Grassland, Wetland, Settlement, Other land) will be presented and discussed.</a:t>
            </a:r>
          </a:p>
          <a:p>
            <a:pPr marL="742950" lvl="2" indent="-342900">
              <a:buFont typeface="Wingdings" panose="05000000000000000000" pitchFamily="2" charset="2"/>
              <a:buChar char="Ø"/>
            </a:pPr>
            <a:r>
              <a:rPr lang="en-US" sz="1900">
                <a:latin typeface="+mj-lt"/>
              </a:rPr>
              <a:t>Plots are distributed in BEGINNER        and ADVANCED      plots depending on their level of difficulty.  </a:t>
            </a:r>
          </a:p>
        </p:txBody>
      </p:sp>
      <p:sp>
        <p:nvSpPr>
          <p:cNvPr id="3" name="Sun 2">
            <a:extLst>
              <a:ext uri="{FF2B5EF4-FFF2-40B4-BE49-F238E27FC236}">
                <a16:creationId xmlns:a16="http://schemas.microsoft.com/office/drawing/2014/main" id="{8F76AAD8-B4A5-464F-BCC6-3B3C0527940A}"/>
              </a:ext>
            </a:extLst>
          </p:cNvPr>
          <p:cNvSpPr/>
          <p:nvPr/>
        </p:nvSpPr>
        <p:spPr>
          <a:xfrm>
            <a:off x="4788024" y="4607012"/>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ghtning Bolt 4">
            <a:extLst>
              <a:ext uri="{FF2B5EF4-FFF2-40B4-BE49-F238E27FC236}">
                <a16:creationId xmlns:a16="http://schemas.microsoft.com/office/drawing/2014/main" id="{20CC7379-DF2A-4EFE-9FAC-223F6E750A88}"/>
              </a:ext>
            </a:extLst>
          </p:cNvPr>
          <p:cNvSpPr/>
          <p:nvPr/>
        </p:nvSpPr>
        <p:spPr>
          <a:xfrm>
            <a:off x="6876256" y="453685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366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E163342-0BAC-4F6E-8E28-D451EA4FA0A5}"/>
              </a:ext>
            </a:extLst>
          </p:cNvPr>
          <p:cNvGrpSpPr/>
          <p:nvPr/>
        </p:nvGrpSpPr>
        <p:grpSpPr>
          <a:xfrm>
            <a:off x="787418" y="1350498"/>
            <a:ext cx="7569164" cy="3432365"/>
            <a:chOff x="496888" y="1178136"/>
            <a:chExt cx="7693770" cy="3521525"/>
          </a:xfrm>
        </p:grpSpPr>
        <p:grpSp>
          <p:nvGrpSpPr>
            <p:cNvPr id="9" name="Group 8">
              <a:extLst>
                <a:ext uri="{FF2B5EF4-FFF2-40B4-BE49-F238E27FC236}">
                  <a16:creationId xmlns:a16="http://schemas.microsoft.com/office/drawing/2014/main" id="{C80C011A-3C5A-4DC6-9520-8B1278EC6EA0}"/>
                </a:ext>
              </a:extLst>
            </p:cNvPr>
            <p:cNvGrpSpPr/>
            <p:nvPr/>
          </p:nvGrpSpPr>
          <p:grpSpPr>
            <a:xfrm>
              <a:off x="4419404" y="1193170"/>
              <a:ext cx="3771254" cy="3506491"/>
              <a:chOff x="4419404" y="1193170"/>
              <a:chExt cx="3771254" cy="3506491"/>
            </a:xfrm>
          </p:grpSpPr>
          <p:pic>
            <p:nvPicPr>
              <p:cNvPr id="3" name="Picture 2">
                <a:extLst>
                  <a:ext uri="{FF2B5EF4-FFF2-40B4-BE49-F238E27FC236}">
                    <a16:creationId xmlns:a16="http://schemas.microsoft.com/office/drawing/2014/main" id="{6611C63E-3895-43B5-AC86-E5563F0775F5}"/>
                  </a:ext>
                </a:extLst>
              </p:cNvPr>
              <p:cNvPicPr>
                <a:picLocks noChangeAspect="1"/>
              </p:cNvPicPr>
              <p:nvPr/>
            </p:nvPicPr>
            <p:blipFill rotWithShape="1">
              <a:blip r:embed="rId2"/>
              <a:srcRect t="25089" r="19826" b="2316"/>
              <a:stretch/>
            </p:blipFill>
            <p:spPr>
              <a:xfrm>
                <a:off x="4419404" y="1193170"/>
                <a:ext cx="3771254" cy="3506491"/>
              </a:xfrm>
              <a:prstGeom prst="rect">
                <a:avLst/>
              </a:prstGeom>
            </p:spPr>
          </p:pic>
          <p:sp>
            <p:nvSpPr>
              <p:cNvPr id="15" name="Rectangle 14">
                <a:extLst>
                  <a:ext uri="{FF2B5EF4-FFF2-40B4-BE49-F238E27FC236}">
                    <a16:creationId xmlns:a16="http://schemas.microsoft.com/office/drawing/2014/main" id="{F3156234-3D50-4B80-B736-9CAB0B25D1D9}"/>
                  </a:ext>
                </a:extLst>
              </p:cNvPr>
              <p:cNvSpPr/>
              <p:nvPr/>
            </p:nvSpPr>
            <p:spPr>
              <a:xfrm>
                <a:off x="4647654" y="1291406"/>
                <a:ext cx="2327080" cy="261610"/>
              </a:xfrm>
              <a:prstGeom prst="rect">
                <a:avLst/>
              </a:prstGeom>
            </p:spPr>
            <p:txBody>
              <a:bodyPr wrap="square" anchor="t">
                <a:spAutoFit/>
              </a:bodyPr>
              <a:lstStyle/>
              <a:p>
                <a:r>
                  <a:rPr lang="en-US" sz="1100">
                    <a:solidFill>
                      <a:schemeClr val="bg1"/>
                    </a:solidFill>
                    <a:latin typeface="+mj-lt"/>
                  </a:rPr>
                  <a:t>Image with false color bands</a:t>
                </a:r>
              </a:p>
            </p:txBody>
          </p:sp>
        </p:grpSp>
        <p:grpSp>
          <p:nvGrpSpPr>
            <p:cNvPr id="8" name="Group 7">
              <a:extLst>
                <a:ext uri="{FF2B5EF4-FFF2-40B4-BE49-F238E27FC236}">
                  <a16:creationId xmlns:a16="http://schemas.microsoft.com/office/drawing/2014/main" id="{68CEEEEA-9982-4FD6-8A59-808516FB4753}"/>
                </a:ext>
              </a:extLst>
            </p:cNvPr>
            <p:cNvGrpSpPr/>
            <p:nvPr/>
          </p:nvGrpSpPr>
          <p:grpSpPr>
            <a:xfrm>
              <a:off x="496888" y="1178136"/>
              <a:ext cx="3771254" cy="3506491"/>
              <a:chOff x="496888" y="1178136"/>
              <a:chExt cx="3771254" cy="3506491"/>
            </a:xfrm>
          </p:grpSpPr>
          <p:pic>
            <p:nvPicPr>
              <p:cNvPr id="2" name="Picture 1">
                <a:extLst>
                  <a:ext uri="{FF2B5EF4-FFF2-40B4-BE49-F238E27FC236}">
                    <a16:creationId xmlns:a16="http://schemas.microsoft.com/office/drawing/2014/main" id="{490444B4-E7AE-4D88-82F6-7792FF0821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496888" y="1178136"/>
                <a:ext cx="3771254" cy="3506491"/>
              </a:xfrm>
              <a:prstGeom prst="rect">
                <a:avLst/>
              </a:prstGeom>
            </p:spPr>
          </p:pic>
          <p:sp>
            <p:nvSpPr>
              <p:cNvPr id="11" name="Rectangle 10">
                <a:extLst>
                  <a:ext uri="{FF2B5EF4-FFF2-40B4-BE49-F238E27FC236}">
                    <a16:creationId xmlns:a16="http://schemas.microsoft.com/office/drawing/2014/main" id="{91CA6C17-2D6E-4547-B59D-D4EB7CAF0506}"/>
                  </a:ext>
                </a:extLst>
              </p:cNvPr>
              <p:cNvSpPr/>
              <p:nvPr/>
            </p:nvSpPr>
            <p:spPr>
              <a:xfrm>
                <a:off x="648150" y="1535425"/>
                <a:ext cx="1575617" cy="276999"/>
              </a:xfrm>
              <a:prstGeom prst="rect">
                <a:avLst/>
              </a:prstGeom>
            </p:spPr>
            <p:txBody>
              <a:bodyPr wrap="square">
                <a:spAutoFit/>
              </a:bodyPr>
              <a:lstStyle/>
              <a:p>
                <a:r>
                  <a:rPr lang="en-US" sz="1200">
                    <a:solidFill>
                      <a:schemeClr val="bg1"/>
                    </a:solidFill>
                    <a:latin typeface="+mj-lt"/>
                  </a:rPr>
                  <a:t>Year 2019</a:t>
                </a:r>
              </a:p>
            </p:txBody>
          </p:sp>
          <p:sp>
            <p:nvSpPr>
              <p:cNvPr id="16" name="Rectangle 15">
                <a:extLst>
                  <a:ext uri="{FF2B5EF4-FFF2-40B4-BE49-F238E27FC236}">
                    <a16:creationId xmlns:a16="http://schemas.microsoft.com/office/drawing/2014/main" id="{B19349CF-924F-44F2-823A-AAE7F200E056}"/>
                  </a:ext>
                </a:extLst>
              </p:cNvPr>
              <p:cNvSpPr/>
              <p:nvPr/>
            </p:nvSpPr>
            <p:spPr>
              <a:xfrm>
                <a:off x="590098" y="1364475"/>
                <a:ext cx="2327080" cy="261610"/>
              </a:xfrm>
              <a:prstGeom prst="rect">
                <a:avLst/>
              </a:prstGeom>
            </p:spPr>
            <p:txBody>
              <a:bodyPr wrap="square">
                <a:spAutoFit/>
              </a:bodyPr>
              <a:lstStyle/>
              <a:p>
                <a:r>
                  <a:rPr lang="en-US" sz="1100">
                    <a:solidFill>
                      <a:schemeClr val="bg1"/>
                    </a:solidFill>
                    <a:latin typeface="+mj-lt"/>
                  </a:rPr>
                  <a:t>Image with human visible bands</a:t>
                </a:r>
              </a:p>
            </p:txBody>
          </p:sp>
        </p:grpSp>
      </p:grpSp>
      <p:sp>
        <p:nvSpPr>
          <p:cNvPr id="6" name="Rectangle 5">
            <a:extLst>
              <a:ext uri="{FF2B5EF4-FFF2-40B4-BE49-F238E27FC236}">
                <a16:creationId xmlns:a16="http://schemas.microsoft.com/office/drawing/2014/main" id="{81D22F9C-BAB6-4BF8-9218-32F2382B2B71}"/>
              </a:ext>
            </a:extLst>
          </p:cNvPr>
          <p:cNvSpPr/>
          <p:nvPr/>
        </p:nvSpPr>
        <p:spPr>
          <a:xfrm>
            <a:off x="590098" y="4782863"/>
            <a:ext cx="8073900" cy="1631216"/>
          </a:xfrm>
          <a:prstGeom prst="rect">
            <a:avLst/>
          </a:prstGeom>
        </p:spPr>
        <p:txBody>
          <a:bodyPr wrap="square">
            <a:spAutoFit/>
          </a:bodyPr>
          <a:lstStyle/>
          <a:p>
            <a:r>
              <a:rPr lang="en-US" sz="1600" dirty="0">
                <a:latin typeface="+mj-lt"/>
              </a:rPr>
              <a:t>Real color image on the left side and false color image (Sentinel 2 composite of last12 months) on the right side in comparison. In the Sentinel 2 image vegetation is represented in orange and </a:t>
            </a:r>
            <a:r>
              <a:rPr lang="en-US" sz="1600" b="1" dirty="0">
                <a:latin typeface="+mj-lt"/>
              </a:rPr>
              <a:t>mangroves are easy to spot due to the fact that the orange color is very strong</a:t>
            </a:r>
            <a:r>
              <a:rPr lang="en-US" sz="1600" dirty="0">
                <a:latin typeface="+mj-lt"/>
              </a:rPr>
              <a:t>. Water is represented in dark blue. </a:t>
            </a:r>
          </a:p>
          <a:p>
            <a:endParaRPr lang="en-US" dirty="0"/>
          </a:p>
          <a:p>
            <a:endParaRPr lang="en-US" dirty="0">
              <a:latin typeface="+mj-lt"/>
            </a:endParaRPr>
          </a:p>
        </p:txBody>
      </p:sp>
      <p:sp>
        <p:nvSpPr>
          <p:cNvPr id="12" name="Title 1">
            <a:extLst>
              <a:ext uri="{FF2B5EF4-FFF2-40B4-BE49-F238E27FC236}">
                <a16:creationId xmlns:a16="http://schemas.microsoft.com/office/drawing/2014/main" id="{941274AE-01DB-48AD-8C3B-56DA87E9D61A}"/>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Mangrove forest</a:t>
            </a:r>
            <a:br>
              <a:rPr lang="en-US" sz="2400"/>
            </a:br>
            <a:r>
              <a:rPr lang="en-US" sz="2400"/>
              <a:t> </a:t>
            </a:r>
            <a:r>
              <a:rPr lang="en-US" sz="2000"/>
              <a:t>(Mekong Delta, Vietnam)</a:t>
            </a:r>
            <a:endParaRPr lang="en-US" sz="2400"/>
          </a:p>
        </p:txBody>
      </p:sp>
    </p:spTree>
    <p:extLst>
      <p:ext uri="{BB962C8B-B14F-4D97-AF65-F5344CB8AC3E}">
        <p14:creationId xmlns:p14="http://schemas.microsoft.com/office/powerpoint/2010/main" val="2606453179"/>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725201" y="4210809"/>
            <a:ext cx="8151844" cy="1569660"/>
          </a:xfrm>
          <a:prstGeom prst="rect">
            <a:avLst/>
          </a:prstGeom>
        </p:spPr>
        <p:txBody>
          <a:bodyPr wrap="square">
            <a:spAutoFit/>
          </a:bodyPr>
          <a:lstStyle/>
          <a:p>
            <a:r>
              <a:rPr lang="en-US" sz="1600">
                <a:latin typeface="+mj-lt"/>
              </a:rPr>
              <a:t>Interpretation of NDVI graph: </a:t>
            </a:r>
          </a:p>
          <a:p>
            <a:pPr marL="285750" indent="-285750">
              <a:buFont typeface="Arial" panose="020B0604020202020204" pitchFamily="34" charset="0"/>
              <a:buChar char="•"/>
            </a:pPr>
            <a:r>
              <a:rPr lang="en-US" sz="1600">
                <a:latin typeface="+mj-lt"/>
              </a:rPr>
              <a:t>The average is above 0,5 which means presence of healthy vegetation throughout the year. Mangroves are evergreen forests. </a:t>
            </a:r>
          </a:p>
          <a:p>
            <a:pPr marL="285750" indent="-285750">
              <a:buFont typeface="Arial" panose="020B0604020202020204" pitchFamily="34" charset="0"/>
              <a:buChar char="•"/>
            </a:pPr>
            <a:r>
              <a:rPr lang="en-US" sz="1600">
                <a:latin typeface="+mj-lt"/>
              </a:rPr>
              <a:t>Like in the broadleaf evergreen forest, the steep drops in the graph are a consequence of the clouds that cover the forest.</a:t>
            </a:r>
          </a:p>
          <a:p>
            <a:pPr marL="285750" indent="-285750">
              <a:buFont typeface="Arial" panose="020B0604020202020204" pitchFamily="34" charset="0"/>
              <a:buChar char="•"/>
            </a:pPr>
            <a:endParaRPr lang="en-US" sz="1600">
              <a:latin typeface="+mj-lt"/>
            </a:endParaRPr>
          </a:p>
        </p:txBody>
      </p:sp>
      <p:pic>
        <p:nvPicPr>
          <p:cNvPr id="4" name="Picture 3" descr="A screenshot of a cell phone&#10;&#10;Description automatically generated">
            <a:extLst>
              <a:ext uri="{FF2B5EF4-FFF2-40B4-BE49-F238E27FC236}">
                <a16:creationId xmlns:a16="http://schemas.microsoft.com/office/drawing/2014/main" id="{59039F8E-21F0-41DC-8187-5C70866F5CD5}"/>
              </a:ext>
            </a:extLst>
          </p:cNvPr>
          <p:cNvPicPr>
            <a:picLocks noChangeAspect="1"/>
          </p:cNvPicPr>
          <p:nvPr/>
        </p:nvPicPr>
        <p:blipFill rotWithShape="1">
          <a:blip r:embed="rId2">
            <a:extLst>
              <a:ext uri="{28A0092B-C50C-407E-A947-70E740481C1C}">
                <a14:useLocalDpi xmlns:a14="http://schemas.microsoft.com/office/drawing/2010/main" val="0"/>
              </a:ext>
            </a:extLst>
          </a:blip>
          <a:srcRect l="3434" t="6239" r="7007" b="3508"/>
          <a:stretch/>
        </p:blipFill>
        <p:spPr>
          <a:xfrm>
            <a:off x="496888" y="1423111"/>
            <a:ext cx="6705770" cy="2787697"/>
          </a:xfrm>
          <a:prstGeom prst="rect">
            <a:avLst/>
          </a:prstGeom>
        </p:spPr>
      </p:pic>
      <p:sp>
        <p:nvSpPr>
          <p:cNvPr id="8" name="Title 1">
            <a:extLst>
              <a:ext uri="{FF2B5EF4-FFF2-40B4-BE49-F238E27FC236}">
                <a16:creationId xmlns:a16="http://schemas.microsoft.com/office/drawing/2014/main" id="{BBA19524-B7A1-4571-809A-CBFF7648649B}"/>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Forest – Mangrove forest</a:t>
            </a:r>
            <a:br>
              <a:rPr lang="en-US" sz="2400"/>
            </a:br>
            <a:r>
              <a:rPr lang="en-US" sz="2400"/>
              <a:t> </a:t>
            </a:r>
            <a:r>
              <a:rPr lang="en-US" sz="2000"/>
              <a:t>(Mekong Delta, Vietnam)</a:t>
            </a:r>
            <a:endParaRPr lang="en-US" sz="2400"/>
          </a:p>
        </p:txBody>
      </p:sp>
    </p:spTree>
    <p:extLst>
      <p:ext uri="{BB962C8B-B14F-4D97-AF65-F5344CB8AC3E}">
        <p14:creationId xmlns:p14="http://schemas.microsoft.com/office/powerpoint/2010/main" val="4141096656"/>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483AAD1-06DC-434B-B192-10C633923FF1}"/>
              </a:ext>
            </a:extLst>
          </p:cNvPr>
          <p:cNvGrpSpPr/>
          <p:nvPr/>
        </p:nvGrpSpPr>
        <p:grpSpPr>
          <a:xfrm>
            <a:off x="558652" y="1327820"/>
            <a:ext cx="4476254" cy="4189412"/>
            <a:chOff x="558652" y="1327820"/>
            <a:chExt cx="4476254" cy="4189412"/>
          </a:xfrm>
        </p:grpSpPr>
        <p:pic>
          <p:nvPicPr>
            <p:cNvPr id="2" name="Picture 1">
              <a:extLst>
                <a:ext uri="{FF2B5EF4-FFF2-40B4-BE49-F238E27FC236}">
                  <a16:creationId xmlns:a16="http://schemas.microsoft.com/office/drawing/2014/main" id="{F17DDC3E-73B1-4FBB-AA87-631ED23DC923}"/>
                </a:ext>
              </a:extLst>
            </p:cNvPr>
            <p:cNvPicPr>
              <a:picLocks noChangeAspect="1"/>
            </p:cNvPicPr>
            <p:nvPr/>
          </p:nvPicPr>
          <p:blipFill>
            <a:blip r:embed="rId2"/>
            <a:stretch>
              <a:fillRect/>
            </a:stretch>
          </p:blipFill>
          <p:spPr>
            <a:xfrm>
              <a:off x="558652" y="1327820"/>
              <a:ext cx="4476254" cy="4189412"/>
            </a:xfrm>
            <a:prstGeom prst="rect">
              <a:avLst/>
            </a:prstGeom>
          </p:spPr>
        </p:pic>
        <p:sp>
          <p:nvSpPr>
            <p:cNvPr id="7" name="Rectangle 6">
              <a:extLst>
                <a:ext uri="{FF2B5EF4-FFF2-40B4-BE49-F238E27FC236}">
                  <a16:creationId xmlns:a16="http://schemas.microsoft.com/office/drawing/2014/main" id="{79F504D2-9E20-438A-B03B-1B43FA2C79CC}"/>
                </a:ext>
              </a:extLst>
            </p:cNvPr>
            <p:cNvSpPr/>
            <p:nvPr/>
          </p:nvSpPr>
          <p:spPr>
            <a:xfrm>
              <a:off x="690216" y="1749051"/>
              <a:ext cx="1575617" cy="276999"/>
            </a:xfrm>
            <a:prstGeom prst="rect">
              <a:avLst/>
            </a:prstGeom>
          </p:spPr>
          <p:txBody>
            <a:bodyPr wrap="square">
              <a:spAutoFit/>
            </a:bodyPr>
            <a:lstStyle/>
            <a:p>
              <a:r>
                <a:rPr lang="en-US" sz="1200">
                  <a:solidFill>
                    <a:schemeClr val="bg1"/>
                  </a:solidFill>
                  <a:latin typeface="+mj-lt"/>
                </a:rPr>
                <a:t>Year 2015</a:t>
              </a:r>
            </a:p>
          </p:txBody>
        </p:sp>
      </p:grpSp>
      <p:sp>
        <p:nvSpPr>
          <p:cNvPr id="3" name="Rectangle 2">
            <a:extLst>
              <a:ext uri="{FF2B5EF4-FFF2-40B4-BE49-F238E27FC236}">
                <a16:creationId xmlns:a16="http://schemas.microsoft.com/office/drawing/2014/main" id="{1205717F-F557-4D09-8C60-F1A734D77DC1}"/>
              </a:ext>
            </a:extLst>
          </p:cNvPr>
          <p:cNvSpPr/>
          <p:nvPr/>
        </p:nvSpPr>
        <p:spPr>
          <a:xfrm>
            <a:off x="5292080" y="1340768"/>
            <a:ext cx="3384376" cy="3139321"/>
          </a:xfrm>
          <a:prstGeom prst="rect">
            <a:avLst/>
          </a:prstGeom>
        </p:spPr>
        <p:txBody>
          <a:bodyPr wrap="square">
            <a:spAutoFit/>
          </a:bodyPr>
          <a:lstStyle/>
          <a:p>
            <a:r>
              <a:rPr lang="en-US" b="1">
                <a:latin typeface="+mj-lt"/>
              </a:rPr>
              <a:t>Category: </a:t>
            </a:r>
            <a:r>
              <a:rPr lang="en-US">
                <a:latin typeface="+mj-lt"/>
              </a:rPr>
              <a:t>Cropland</a:t>
            </a:r>
          </a:p>
          <a:p>
            <a:endParaRPr lang="en-US">
              <a:latin typeface="+mj-lt"/>
            </a:endParaRPr>
          </a:p>
          <a:p>
            <a:r>
              <a:rPr lang="en-US" b="1">
                <a:latin typeface="+mj-lt"/>
              </a:rPr>
              <a:t>Subcategory: </a:t>
            </a:r>
            <a:r>
              <a:rPr lang="en-US">
                <a:latin typeface="+mj-lt"/>
              </a:rPr>
              <a:t>Rice paddy. Annual crop</a:t>
            </a:r>
          </a:p>
          <a:p>
            <a:endParaRPr lang="en-US">
              <a:latin typeface="+mj-lt"/>
            </a:endParaRPr>
          </a:p>
          <a:p>
            <a:r>
              <a:rPr lang="en-US" b="1">
                <a:latin typeface="+mj-lt"/>
              </a:rPr>
              <a:t>Description: </a:t>
            </a:r>
            <a:r>
              <a:rPr lang="en-US">
                <a:latin typeface="+mj-lt"/>
              </a:rPr>
              <a:t>The presence of terraces makes it very easy to identify paddy fields. These rice fields are located in a mountainous region in Biliran Island in the Philippines. </a:t>
            </a:r>
          </a:p>
        </p:txBody>
      </p:sp>
      <p:grpSp>
        <p:nvGrpSpPr>
          <p:cNvPr id="11" name="Group 10">
            <a:extLst>
              <a:ext uri="{FF2B5EF4-FFF2-40B4-BE49-F238E27FC236}">
                <a16:creationId xmlns:a16="http://schemas.microsoft.com/office/drawing/2014/main" id="{F10FAE65-4DA0-45E7-B773-35304390919F}"/>
              </a:ext>
            </a:extLst>
          </p:cNvPr>
          <p:cNvGrpSpPr/>
          <p:nvPr/>
        </p:nvGrpSpPr>
        <p:grpSpPr>
          <a:xfrm>
            <a:off x="6588224" y="5498849"/>
            <a:ext cx="2340768" cy="421452"/>
            <a:chOff x="5508104" y="487268"/>
            <a:chExt cx="2417561" cy="439453"/>
          </a:xfrm>
        </p:grpSpPr>
        <p:sp>
          <p:nvSpPr>
            <p:cNvPr id="12" name="Sun 11">
              <a:extLst>
                <a:ext uri="{FF2B5EF4-FFF2-40B4-BE49-F238E27FC236}">
                  <a16:creationId xmlns:a16="http://schemas.microsoft.com/office/drawing/2014/main" id="{9AF628B3-7A38-47F1-948B-AA34A305891C}"/>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2933D5-3317-4E62-802D-23D4BAC8C1D1}"/>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5" name="Title 1">
            <a:extLst>
              <a:ext uri="{FF2B5EF4-FFF2-40B4-BE49-F238E27FC236}">
                <a16:creationId xmlns:a16="http://schemas.microsoft.com/office/drawing/2014/main" id="{F74C6CB2-CDDF-4EF3-9F77-E68D00EE1EE4}"/>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Rice paddy</a:t>
            </a:r>
            <a:br>
              <a:rPr lang="en-US" sz="2400"/>
            </a:br>
            <a:r>
              <a:rPr lang="en-US" sz="2400"/>
              <a:t> </a:t>
            </a:r>
            <a:r>
              <a:rPr lang="en-US" sz="2000"/>
              <a:t>(Biliran, Philippines)</a:t>
            </a:r>
            <a:endParaRPr lang="en-US" sz="2400"/>
          </a:p>
        </p:txBody>
      </p:sp>
      <p:grpSp>
        <p:nvGrpSpPr>
          <p:cNvPr id="10" name="Group 9">
            <a:extLst>
              <a:ext uri="{FF2B5EF4-FFF2-40B4-BE49-F238E27FC236}">
                <a16:creationId xmlns:a16="http://schemas.microsoft.com/office/drawing/2014/main" id="{B64863CC-5CC0-4ECC-A6B0-4CF0BA104E4E}"/>
              </a:ext>
            </a:extLst>
          </p:cNvPr>
          <p:cNvGrpSpPr/>
          <p:nvPr/>
        </p:nvGrpSpPr>
        <p:grpSpPr>
          <a:xfrm>
            <a:off x="2719307" y="5624959"/>
            <a:ext cx="1993633" cy="369332"/>
            <a:chOff x="687935" y="5375578"/>
            <a:chExt cx="1993633" cy="369332"/>
          </a:xfrm>
        </p:grpSpPr>
        <p:sp>
          <p:nvSpPr>
            <p:cNvPr id="14" name="TextBox 13">
              <a:extLst>
                <a:ext uri="{FF2B5EF4-FFF2-40B4-BE49-F238E27FC236}">
                  <a16:creationId xmlns:a16="http://schemas.microsoft.com/office/drawing/2014/main" id="{65766334-CAC3-4E54-BECC-7C2BA653A497}"/>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6" name="Graphic 15" descr="Earth globe Africa and Europe">
              <a:extLst>
                <a:ext uri="{FF2B5EF4-FFF2-40B4-BE49-F238E27FC236}">
                  <a16:creationId xmlns:a16="http://schemas.microsoft.com/office/drawing/2014/main" id="{0610720A-35ED-4B4D-8649-FDA4F25F7E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103708230"/>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6300191" y="1412776"/>
            <a:ext cx="2376264" cy="3416320"/>
          </a:xfrm>
          <a:prstGeom prst="rect">
            <a:avLst/>
          </a:prstGeom>
        </p:spPr>
        <p:txBody>
          <a:bodyPr wrap="square">
            <a:spAutoFit/>
          </a:bodyPr>
          <a:lstStyle/>
          <a:p>
            <a:endParaRPr lang="en-US">
              <a:latin typeface="+mj-lt"/>
            </a:endParaRPr>
          </a:p>
          <a:p>
            <a:r>
              <a:rPr lang="en-US">
                <a:latin typeface="+mj-lt"/>
              </a:rPr>
              <a:t>The Google Earth pictures can be very helpful for the identification of land use categories and especially subcategories. In this pictures we see the paddy fields and the watered terraces. </a:t>
            </a:r>
          </a:p>
        </p:txBody>
      </p:sp>
      <p:pic>
        <p:nvPicPr>
          <p:cNvPr id="2" name="Picture 1">
            <a:extLst>
              <a:ext uri="{FF2B5EF4-FFF2-40B4-BE49-F238E27FC236}">
                <a16:creationId xmlns:a16="http://schemas.microsoft.com/office/drawing/2014/main" id="{F12ED0F1-14AB-46C0-993A-99AB38F414F7}"/>
              </a:ext>
            </a:extLst>
          </p:cNvPr>
          <p:cNvPicPr>
            <a:picLocks noChangeAspect="1"/>
          </p:cNvPicPr>
          <p:nvPr/>
        </p:nvPicPr>
        <p:blipFill>
          <a:blip r:embed="rId2"/>
          <a:stretch>
            <a:fillRect/>
          </a:stretch>
        </p:blipFill>
        <p:spPr>
          <a:xfrm>
            <a:off x="467545" y="1266330"/>
            <a:ext cx="5544616" cy="4125082"/>
          </a:xfrm>
          <a:prstGeom prst="rect">
            <a:avLst/>
          </a:prstGeom>
        </p:spPr>
      </p:pic>
      <p:sp>
        <p:nvSpPr>
          <p:cNvPr id="7" name="Title 1">
            <a:extLst>
              <a:ext uri="{FF2B5EF4-FFF2-40B4-BE49-F238E27FC236}">
                <a16:creationId xmlns:a16="http://schemas.microsoft.com/office/drawing/2014/main" id="{6BFF0388-F033-48A0-AC2B-B9AC41FC5198}"/>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Rice paddy</a:t>
            </a:r>
            <a:br>
              <a:rPr lang="en-US" sz="2400"/>
            </a:br>
            <a:r>
              <a:rPr lang="en-US" sz="2400"/>
              <a:t> </a:t>
            </a:r>
            <a:r>
              <a:rPr lang="en-US" sz="2000"/>
              <a:t>(Biliran, Philippines)</a:t>
            </a:r>
            <a:endParaRPr lang="en-US" sz="2400"/>
          </a:p>
        </p:txBody>
      </p:sp>
    </p:spTree>
    <p:extLst>
      <p:ext uri="{BB962C8B-B14F-4D97-AF65-F5344CB8AC3E}">
        <p14:creationId xmlns:p14="http://schemas.microsoft.com/office/powerpoint/2010/main" val="2223092338"/>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292080" y="1340768"/>
            <a:ext cx="3384376" cy="3416320"/>
          </a:xfrm>
          <a:prstGeom prst="rect">
            <a:avLst/>
          </a:prstGeom>
        </p:spPr>
        <p:txBody>
          <a:bodyPr wrap="square">
            <a:spAutoFit/>
          </a:bodyPr>
          <a:lstStyle/>
          <a:p>
            <a:r>
              <a:rPr lang="en-US" b="1">
                <a:latin typeface="+mj-lt"/>
              </a:rPr>
              <a:t>Category: </a:t>
            </a:r>
            <a:r>
              <a:rPr lang="en-US">
                <a:latin typeface="+mj-lt"/>
              </a:rPr>
              <a:t>Cropland</a:t>
            </a:r>
          </a:p>
          <a:p>
            <a:endParaRPr lang="en-US">
              <a:latin typeface="+mj-lt"/>
            </a:endParaRPr>
          </a:p>
          <a:p>
            <a:r>
              <a:rPr lang="en-US" b="1">
                <a:latin typeface="+mj-lt"/>
              </a:rPr>
              <a:t>Subcategory: </a:t>
            </a:r>
            <a:r>
              <a:rPr lang="en-US">
                <a:latin typeface="+mj-lt"/>
              </a:rPr>
              <a:t>Land under permanent crop. Annual crop. Sugarcane</a:t>
            </a:r>
          </a:p>
          <a:p>
            <a:endParaRPr lang="en-US">
              <a:latin typeface="+mj-lt"/>
            </a:endParaRPr>
          </a:p>
          <a:p>
            <a:r>
              <a:rPr lang="en-US" b="1">
                <a:latin typeface="+mj-lt"/>
              </a:rPr>
              <a:t>Description: </a:t>
            </a:r>
            <a:r>
              <a:rPr lang="en-US">
                <a:latin typeface="+mj-lt"/>
              </a:rPr>
              <a:t>In the satellite image we see a cropland surrounded by forest and big roads that reveal the existence of deforestation and extensive farming systems. </a:t>
            </a:r>
          </a:p>
        </p:txBody>
      </p:sp>
      <p:pic>
        <p:nvPicPr>
          <p:cNvPr id="6" name="Picture 5">
            <a:extLst>
              <a:ext uri="{FF2B5EF4-FFF2-40B4-BE49-F238E27FC236}">
                <a16:creationId xmlns:a16="http://schemas.microsoft.com/office/drawing/2014/main" id="{30C93737-AF72-4C17-B8A8-3639CC06DC63}"/>
              </a:ext>
            </a:extLst>
          </p:cNvPr>
          <p:cNvPicPr>
            <a:picLocks noChangeAspect="1"/>
          </p:cNvPicPr>
          <p:nvPr/>
        </p:nvPicPr>
        <p:blipFill>
          <a:blip r:embed="rId2"/>
          <a:stretch>
            <a:fillRect/>
          </a:stretch>
        </p:blipFill>
        <p:spPr>
          <a:xfrm>
            <a:off x="611560" y="1324248"/>
            <a:ext cx="4489952" cy="4118882"/>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683568" y="1610552"/>
            <a:ext cx="1575617" cy="276999"/>
          </a:xfrm>
          <a:prstGeom prst="rect">
            <a:avLst/>
          </a:prstGeom>
        </p:spPr>
        <p:txBody>
          <a:bodyPr wrap="square">
            <a:spAutoFit/>
          </a:bodyPr>
          <a:lstStyle/>
          <a:p>
            <a:r>
              <a:rPr lang="en-US" sz="1200">
                <a:solidFill>
                  <a:schemeClr val="bg1"/>
                </a:solidFill>
                <a:latin typeface="+mj-lt"/>
              </a:rPr>
              <a:t>Year 2018</a:t>
            </a:r>
          </a:p>
        </p:txBody>
      </p:sp>
      <p:sp>
        <p:nvSpPr>
          <p:cNvPr id="10" name="Rectangle 9">
            <a:extLst>
              <a:ext uri="{FF2B5EF4-FFF2-40B4-BE49-F238E27FC236}">
                <a16:creationId xmlns:a16="http://schemas.microsoft.com/office/drawing/2014/main" id="{946787A7-8692-44D7-B8DA-FEBC72B7F636}"/>
              </a:ext>
            </a:extLst>
          </p:cNvPr>
          <p:cNvSpPr/>
          <p:nvPr/>
        </p:nvSpPr>
        <p:spPr>
          <a:xfrm>
            <a:off x="4566134" y="1745852"/>
            <a:ext cx="1575617" cy="276999"/>
          </a:xfrm>
          <a:prstGeom prst="rect">
            <a:avLst/>
          </a:prstGeom>
        </p:spPr>
        <p:txBody>
          <a:bodyPr wrap="square">
            <a:spAutoFit/>
          </a:bodyPr>
          <a:lstStyle/>
          <a:p>
            <a:r>
              <a:rPr lang="en-US" sz="1200">
                <a:solidFill>
                  <a:schemeClr val="bg1"/>
                </a:solidFill>
                <a:latin typeface="+mj-lt"/>
              </a:rPr>
              <a:t>Year 2020</a:t>
            </a:r>
          </a:p>
        </p:txBody>
      </p:sp>
      <p:grpSp>
        <p:nvGrpSpPr>
          <p:cNvPr id="12" name="Group 11">
            <a:extLst>
              <a:ext uri="{FF2B5EF4-FFF2-40B4-BE49-F238E27FC236}">
                <a16:creationId xmlns:a16="http://schemas.microsoft.com/office/drawing/2014/main" id="{C8F69D0A-B78B-4CE8-ACC6-6F4A768775FC}"/>
              </a:ext>
            </a:extLst>
          </p:cNvPr>
          <p:cNvGrpSpPr/>
          <p:nvPr/>
        </p:nvGrpSpPr>
        <p:grpSpPr>
          <a:xfrm>
            <a:off x="6588224" y="5498849"/>
            <a:ext cx="2340768" cy="421452"/>
            <a:chOff x="5508104" y="487268"/>
            <a:chExt cx="2417561" cy="439453"/>
          </a:xfrm>
        </p:grpSpPr>
        <p:sp>
          <p:nvSpPr>
            <p:cNvPr id="13" name="Sun 12">
              <a:extLst>
                <a:ext uri="{FF2B5EF4-FFF2-40B4-BE49-F238E27FC236}">
                  <a16:creationId xmlns:a16="http://schemas.microsoft.com/office/drawing/2014/main" id="{F832023D-EBE6-445C-9B04-F7D6F7BEAF53}"/>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84712D-63D9-4149-B035-68D96E95BA80}"/>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5" name="Title 1">
            <a:extLst>
              <a:ext uri="{FF2B5EF4-FFF2-40B4-BE49-F238E27FC236}">
                <a16:creationId xmlns:a16="http://schemas.microsoft.com/office/drawing/2014/main" id="{BD74BF0D-8EEF-4D72-A99C-7B3315B07900}"/>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Permanent crop, Sugarcane</a:t>
            </a:r>
            <a:br>
              <a:rPr lang="en-US" sz="2400"/>
            </a:br>
            <a:r>
              <a:rPr lang="en-US" sz="2400"/>
              <a:t> </a:t>
            </a:r>
            <a:r>
              <a:rPr lang="en-US" sz="2000"/>
              <a:t>(</a:t>
            </a:r>
            <a:r>
              <a:rPr lang="en-US" sz="2000" err="1"/>
              <a:t>Corozal</a:t>
            </a:r>
            <a:r>
              <a:rPr lang="en-US" sz="2000"/>
              <a:t>, Belize)</a:t>
            </a:r>
            <a:endParaRPr lang="en-US" sz="2400"/>
          </a:p>
        </p:txBody>
      </p:sp>
      <p:grpSp>
        <p:nvGrpSpPr>
          <p:cNvPr id="11" name="Group 10">
            <a:extLst>
              <a:ext uri="{FF2B5EF4-FFF2-40B4-BE49-F238E27FC236}">
                <a16:creationId xmlns:a16="http://schemas.microsoft.com/office/drawing/2014/main" id="{B54F3269-956E-4CE5-9A71-0A74CA2D1A57}"/>
              </a:ext>
            </a:extLst>
          </p:cNvPr>
          <p:cNvGrpSpPr/>
          <p:nvPr/>
        </p:nvGrpSpPr>
        <p:grpSpPr>
          <a:xfrm>
            <a:off x="683568" y="5443130"/>
            <a:ext cx="1993633" cy="369332"/>
            <a:chOff x="687935" y="5375578"/>
            <a:chExt cx="1993633" cy="369332"/>
          </a:xfrm>
        </p:grpSpPr>
        <p:sp>
          <p:nvSpPr>
            <p:cNvPr id="16" name="TextBox 15">
              <a:extLst>
                <a:ext uri="{FF2B5EF4-FFF2-40B4-BE49-F238E27FC236}">
                  <a16:creationId xmlns:a16="http://schemas.microsoft.com/office/drawing/2014/main" id="{F1C2F8CF-1394-4195-B006-0EEB66866135}"/>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7" name="Graphic 16" descr="Earth globe Africa and Europe">
              <a:extLst>
                <a:ext uri="{FF2B5EF4-FFF2-40B4-BE49-F238E27FC236}">
                  <a16:creationId xmlns:a16="http://schemas.microsoft.com/office/drawing/2014/main" id="{76C80C25-2182-409F-A2E4-5B78E8B2758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2332223404"/>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6300192" y="1340769"/>
            <a:ext cx="2376264" cy="3139321"/>
          </a:xfrm>
          <a:prstGeom prst="rect">
            <a:avLst/>
          </a:prstGeom>
        </p:spPr>
        <p:txBody>
          <a:bodyPr wrap="square">
            <a:spAutoFit/>
          </a:bodyPr>
          <a:lstStyle/>
          <a:p>
            <a:endParaRPr lang="en-US">
              <a:latin typeface="+mj-lt"/>
            </a:endParaRPr>
          </a:p>
          <a:p>
            <a:r>
              <a:rPr lang="en-US">
                <a:latin typeface="+mj-lt"/>
              </a:rPr>
              <a:t>The Google Earth pictures can be very helpful for the identification of land use categories and especially subcategories. In this pictures we see a burned sugar cane field. </a:t>
            </a:r>
          </a:p>
        </p:txBody>
      </p:sp>
      <p:pic>
        <p:nvPicPr>
          <p:cNvPr id="7" name="Picture 6">
            <a:extLst>
              <a:ext uri="{FF2B5EF4-FFF2-40B4-BE49-F238E27FC236}">
                <a16:creationId xmlns:a16="http://schemas.microsoft.com/office/drawing/2014/main" id="{0C926662-4DA9-4E72-89E8-E6AB49524422}"/>
              </a:ext>
            </a:extLst>
          </p:cNvPr>
          <p:cNvPicPr>
            <a:picLocks noChangeAspect="1"/>
          </p:cNvPicPr>
          <p:nvPr/>
        </p:nvPicPr>
        <p:blipFill>
          <a:blip r:embed="rId2"/>
          <a:stretch>
            <a:fillRect/>
          </a:stretch>
        </p:blipFill>
        <p:spPr>
          <a:xfrm>
            <a:off x="496888" y="1520309"/>
            <a:ext cx="5429480" cy="3600400"/>
          </a:xfrm>
          <a:prstGeom prst="rect">
            <a:avLst/>
          </a:prstGeom>
        </p:spPr>
      </p:pic>
      <p:sp>
        <p:nvSpPr>
          <p:cNvPr id="9" name="Title 1">
            <a:extLst>
              <a:ext uri="{FF2B5EF4-FFF2-40B4-BE49-F238E27FC236}">
                <a16:creationId xmlns:a16="http://schemas.microsoft.com/office/drawing/2014/main" id="{BE1A9C1E-F0FE-4D53-BE80-8A2F42CC3B20}"/>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Permanent crop, Sugarcane</a:t>
            </a:r>
            <a:br>
              <a:rPr lang="en-US" sz="2400"/>
            </a:br>
            <a:r>
              <a:rPr lang="en-US" sz="2400"/>
              <a:t> </a:t>
            </a:r>
            <a:r>
              <a:rPr lang="en-US" sz="2000"/>
              <a:t>(</a:t>
            </a:r>
            <a:r>
              <a:rPr lang="en-US" sz="2000" err="1"/>
              <a:t>Corozal</a:t>
            </a:r>
            <a:r>
              <a:rPr lang="en-US" sz="2000"/>
              <a:t>, Belize)</a:t>
            </a:r>
            <a:endParaRPr lang="en-US" sz="2400"/>
          </a:p>
        </p:txBody>
      </p:sp>
    </p:spTree>
    <p:extLst>
      <p:ext uri="{BB962C8B-B14F-4D97-AF65-F5344CB8AC3E}">
        <p14:creationId xmlns:p14="http://schemas.microsoft.com/office/powerpoint/2010/main" val="3600703937"/>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BF3FFCD-2E5C-46BA-92CB-D2AFC678F608}"/>
              </a:ext>
            </a:extLst>
          </p:cNvPr>
          <p:cNvGrpSpPr/>
          <p:nvPr/>
        </p:nvGrpSpPr>
        <p:grpSpPr>
          <a:xfrm>
            <a:off x="662079" y="1390099"/>
            <a:ext cx="7775001" cy="3407053"/>
            <a:chOff x="662079" y="1390099"/>
            <a:chExt cx="7775001" cy="3407053"/>
          </a:xfrm>
        </p:grpSpPr>
        <p:pic>
          <p:nvPicPr>
            <p:cNvPr id="4" name="Picture 3">
              <a:extLst>
                <a:ext uri="{FF2B5EF4-FFF2-40B4-BE49-F238E27FC236}">
                  <a16:creationId xmlns:a16="http://schemas.microsoft.com/office/drawing/2014/main" id="{9A73FA9B-1C2A-4342-9FFF-1D573DCFF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009" y="1390099"/>
              <a:ext cx="3715071" cy="3407053"/>
            </a:xfrm>
            <a:prstGeom prst="rect">
              <a:avLst/>
            </a:prstGeom>
          </p:spPr>
        </p:pic>
        <p:pic>
          <p:nvPicPr>
            <p:cNvPr id="9" name="Picture 8">
              <a:extLst>
                <a:ext uri="{FF2B5EF4-FFF2-40B4-BE49-F238E27FC236}">
                  <a16:creationId xmlns:a16="http://schemas.microsoft.com/office/drawing/2014/main" id="{5C5E76F6-2613-48D1-B006-9BB0F7957EE5}"/>
                </a:ext>
              </a:extLst>
            </p:cNvPr>
            <p:cNvPicPr>
              <a:picLocks noChangeAspect="1"/>
            </p:cNvPicPr>
            <p:nvPr/>
          </p:nvPicPr>
          <p:blipFill>
            <a:blip r:embed="rId3"/>
            <a:stretch>
              <a:fillRect/>
            </a:stretch>
          </p:blipFill>
          <p:spPr>
            <a:xfrm>
              <a:off x="662079" y="1390099"/>
              <a:ext cx="3836885" cy="3407053"/>
            </a:xfrm>
            <a:prstGeom prst="rect">
              <a:avLst/>
            </a:prstGeom>
          </p:spPr>
        </p:pic>
        <p:sp>
          <p:nvSpPr>
            <p:cNvPr id="12" name="Rectangle 11">
              <a:extLst>
                <a:ext uri="{FF2B5EF4-FFF2-40B4-BE49-F238E27FC236}">
                  <a16:creationId xmlns:a16="http://schemas.microsoft.com/office/drawing/2014/main" id="{0714CEB7-B21C-41D7-87AA-9FC0669C0AB4}"/>
                </a:ext>
              </a:extLst>
            </p:cNvPr>
            <p:cNvSpPr/>
            <p:nvPr/>
          </p:nvSpPr>
          <p:spPr>
            <a:xfrm>
              <a:off x="687935" y="1700808"/>
              <a:ext cx="1575617" cy="276999"/>
            </a:xfrm>
            <a:prstGeom prst="rect">
              <a:avLst/>
            </a:prstGeom>
          </p:spPr>
          <p:txBody>
            <a:bodyPr wrap="square">
              <a:spAutoFit/>
            </a:bodyPr>
            <a:lstStyle/>
            <a:p>
              <a:r>
                <a:rPr lang="en-US" sz="1200">
                  <a:solidFill>
                    <a:schemeClr val="bg1"/>
                  </a:solidFill>
                  <a:latin typeface="+mj-lt"/>
                </a:rPr>
                <a:t>Year 2003 </a:t>
              </a:r>
            </a:p>
          </p:txBody>
        </p:sp>
        <p:sp>
          <p:nvSpPr>
            <p:cNvPr id="13" name="Rectangle 12">
              <a:extLst>
                <a:ext uri="{FF2B5EF4-FFF2-40B4-BE49-F238E27FC236}">
                  <a16:creationId xmlns:a16="http://schemas.microsoft.com/office/drawing/2014/main" id="{352C233A-E4E5-4F96-AC96-6080D88F7086}"/>
                </a:ext>
              </a:extLst>
            </p:cNvPr>
            <p:cNvSpPr/>
            <p:nvPr/>
          </p:nvSpPr>
          <p:spPr>
            <a:xfrm>
              <a:off x="4722009" y="1698861"/>
              <a:ext cx="1575617" cy="276999"/>
            </a:xfrm>
            <a:prstGeom prst="rect">
              <a:avLst/>
            </a:prstGeom>
          </p:spPr>
          <p:txBody>
            <a:bodyPr wrap="square">
              <a:spAutoFit/>
            </a:bodyPr>
            <a:lstStyle/>
            <a:p>
              <a:r>
                <a:rPr lang="en-US" sz="1200">
                  <a:solidFill>
                    <a:schemeClr val="bg1"/>
                  </a:solidFill>
                  <a:latin typeface="+mj-lt"/>
                </a:rPr>
                <a:t>Year 2013</a:t>
              </a:r>
            </a:p>
          </p:txBody>
        </p:sp>
      </p:grpSp>
      <p:sp>
        <p:nvSpPr>
          <p:cNvPr id="6" name="Rectangle 5">
            <a:extLst>
              <a:ext uri="{FF2B5EF4-FFF2-40B4-BE49-F238E27FC236}">
                <a16:creationId xmlns:a16="http://schemas.microsoft.com/office/drawing/2014/main" id="{81D22F9C-BAB6-4BF8-9218-32F2382B2B71}"/>
              </a:ext>
            </a:extLst>
          </p:cNvPr>
          <p:cNvSpPr/>
          <p:nvPr/>
        </p:nvSpPr>
        <p:spPr>
          <a:xfrm>
            <a:off x="696953" y="4932048"/>
            <a:ext cx="7873835" cy="923330"/>
          </a:xfrm>
          <a:prstGeom prst="rect">
            <a:avLst/>
          </a:prstGeom>
        </p:spPr>
        <p:txBody>
          <a:bodyPr wrap="square">
            <a:spAutoFit/>
          </a:bodyPr>
          <a:lstStyle/>
          <a:p>
            <a:r>
              <a:rPr lang="en-US">
                <a:latin typeface="+mj-lt"/>
              </a:rPr>
              <a:t>Land use changes in time: Between 2003 and 2013 we see a land use change in our plot. In 2003 the land use was forest. It was converted to cropland in 2011. </a:t>
            </a:r>
          </a:p>
        </p:txBody>
      </p:sp>
      <p:sp>
        <p:nvSpPr>
          <p:cNvPr id="14" name="Title 1">
            <a:extLst>
              <a:ext uri="{FF2B5EF4-FFF2-40B4-BE49-F238E27FC236}">
                <a16:creationId xmlns:a16="http://schemas.microsoft.com/office/drawing/2014/main" id="{822A9202-7565-4752-87DB-D939267031DC}"/>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Permanent crop, Sugarcane</a:t>
            </a:r>
            <a:br>
              <a:rPr lang="en-US" sz="2400"/>
            </a:br>
            <a:r>
              <a:rPr lang="en-US" sz="2400"/>
              <a:t> </a:t>
            </a:r>
            <a:r>
              <a:rPr lang="en-US" sz="2000"/>
              <a:t>(</a:t>
            </a:r>
            <a:r>
              <a:rPr lang="en-US" sz="2000" err="1"/>
              <a:t>Corozal</a:t>
            </a:r>
            <a:r>
              <a:rPr lang="en-US" sz="2000"/>
              <a:t>, Belize)</a:t>
            </a:r>
            <a:endParaRPr lang="en-US" sz="2400"/>
          </a:p>
        </p:txBody>
      </p:sp>
    </p:spTree>
    <p:extLst>
      <p:ext uri="{BB962C8B-B14F-4D97-AF65-F5344CB8AC3E}">
        <p14:creationId xmlns:p14="http://schemas.microsoft.com/office/powerpoint/2010/main" val="3195193267"/>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4716016" y="4423793"/>
            <a:ext cx="3672408" cy="1477328"/>
          </a:xfrm>
          <a:prstGeom prst="rect">
            <a:avLst/>
          </a:prstGeom>
        </p:spPr>
        <p:txBody>
          <a:bodyPr wrap="square">
            <a:spAutoFit/>
          </a:bodyPr>
          <a:lstStyle/>
          <a:p>
            <a:r>
              <a:rPr lang="en-US" dirty="0">
                <a:latin typeface="+mj-lt"/>
              </a:rPr>
              <a:t>Interpretation of NDVI graphics: </a:t>
            </a:r>
          </a:p>
          <a:p>
            <a:endParaRPr lang="en-US" dirty="0">
              <a:latin typeface="+mj-lt"/>
            </a:endParaRPr>
          </a:p>
          <a:p>
            <a:r>
              <a:rPr lang="en-US" dirty="0">
                <a:latin typeface="+mj-lt"/>
              </a:rPr>
              <a:t>Conversion from forest to cropland as seen in imagery. Change occurs in 2011. </a:t>
            </a:r>
          </a:p>
        </p:txBody>
      </p:sp>
      <p:grpSp>
        <p:nvGrpSpPr>
          <p:cNvPr id="3" name="Group 2">
            <a:extLst>
              <a:ext uri="{FF2B5EF4-FFF2-40B4-BE49-F238E27FC236}">
                <a16:creationId xmlns:a16="http://schemas.microsoft.com/office/drawing/2014/main" id="{C492F671-B7AE-42D9-B669-6A4E74C500F5}"/>
              </a:ext>
            </a:extLst>
          </p:cNvPr>
          <p:cNvGrpSpPr/>
          <p:nvPr/>
        </p:nvGrpSpPr>
        <p:grpSpPr>
          <a:xfrm>
            <a:off x="275384" y="1269192"/>
            <a:ext cx="5778207" cy="3527960"/>
            <a:chOff x="275384" y="1269192"/>
            <a:chExt cx="5778207" cy="3527960"/>
          </a:xfrm>
        </p:grpSpPr>
        <p:pic>
          <p:nvPicPr>
            <p:cNvPr id="4" name="Picture 3" descr="A screenshot of a cell phone&#10;&#10;Description automatically generated">
              <a:extLst>
                <a:ext uri="{FF2B5EF4-FFF2-40B4-BE49-F238E27FC236}">
                  <a16:creationId xmlns:a16="http://schemas.microsoft.com/office/drawing/2014/main" id="{5AAB6061-F80B-4C24-AC21-D7C9303FAEF2}"/>
                </a:ext>
              </a:extLst>
            </p:cNvPr>
            <p:cNvPicPr>
              <a:picLocks noChangeAspect="1"/>
            </p:cNvPicPr>
            <p:nvPr/>
          </p:nvPicPr>
          <p:blipFill rotWithShape="1">
            <a:blip r:embed="rId2">
              <a:extLst>
                <a:ext uri="{28A0092B-C50C-407E-A947-70E740481C1C}">
                  <a14:useLocalDpi xmlns:a14="http://schemas.microsoft.com/office/drawing/2010/main" val="0"/>
                </a:ext>
              </a:extLst>
            </a:blip>
            <a:srcRect l="3728" t="9827" r="7879" b="2159"/>
            <a:stretch/>
          </p:blipFill>
          <p:spPr>
            <a:xfrm>
              <a:off x="275384" y="1269192"/>
              <a:ext cx="5778207" cy="2951896"/>
            </a:xfrm>
            <a:prstGeom prst="rect">
              <a:avLst/>
            </a:prstGeom>
          </p:spPr>
        </p:pic>
        <p:cxnSp>
          <p:nvCxnSpPr>
            <p:cNvPr id="10" name="Straight Arrow Connector 9">
              <a:extLst>
                <a:ext uri="{FF2B5EF4-FFF2-40B4-BE49-F238E27FC236}">
                  <a16:creationId xmlns:a16="http://schemas.microsoft.com/office/drawing/2014/main" id="{3445F6A0-6A7D-4904-B513-0D289A2696B7}"/>
                </a:ext>
              </a:extLst>
            </p:cNvPr>
            <p:cNvCxnSpPr>
              <a:cxnSpLocks/>
            </p:cNvCxnSpPr>
            <p:nvPr/>
          </p:nvCxnSpPr>
          <p:spPr>
            <a:xfrm flipH="1" flipV="1">
              <a:off x="3615397" y="2574388"/>
              <a:ext cx="1100619" cy="2222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itle 1">
            <a:extLst>
              <a:ext uri="{FF2B5EF4-FFF2-40B4-BE49-F238E27FC236}">
                <a16:creationId xmlns:a16="http://schemas.microsoft.com/office/drawing/2014/main" id="{933B8AC5-E5AB-44E3-93AD-D11C7A32BB26}"/>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dirty="0"/>
              <a:t>Cropland – Permanent crop, Sugarcane</a:t>
            </a:r>
            <a:br>
              <a:rPr lang="en-US" sz="2400" dirty="0"/>
            </a:br>
            <a:r>
              <a:rPr lang="en-US" sz="2400" dirty="0"/>
              <a:t> </a:t>
            </a:r>
            <a:r>
              <a:rPr lang="en-US" sz="2000" dirty="0"/>
              <a:t>(</a:t>
            </a:r>
            <a:r>
              <a:rPr lang="en-US" sz="2000" dirty="0" err="1"/>
              <a:t>Corozal</a:t>
            </a:r>
            <a:r>
              <a:rPr lang="en-US" sz="2000" dirty="0"/>
              <a:t>, Belize)</a:t>
            </a:r>
            <a:endParaRPr lang="en-US" sz="2400" dirty="0"/>
          </a:p>
        </p:txBody>
      </p:sp>
    </p:spTree>
    <p:extLst>
      <p:ext uri="{BB962C8B-B14F-4D97-AF65-F5344CB8AC3E}">
        <p14:creationId xmlns:p14="http://schemas.microsoft.com/office/powerpoint/2010/main" val="2083726109"/>
      </p:ext>
    </p:extLst>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F87E5A-1372-42B5-B807-0447FD15AE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11560" y="1324248"/>
            <a:ext cx="4454495" cy="4118882"/>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292080" y="1340768"/>
            <a:ext cx="3384376" cy="4247317"/>
          </a:xfrm>
          <a:prstGeom prst="rect">
            <a:avLst/>
          </a:prstGeom>
        </p:spPr>
        <p:txBody>
          <a:bodyPr wrap="square">
            <a:spAutoFit/>
          </a:bodyPr>
          <a:lstStyle/>
          <a:p>
            <a:r>
              <a:rPr lang="en-US" b="1" dirty="0">
                <a:latin typeface="+mj-lt"/>
              </a:rPr>
              <a:t>Category: </a:t>
            </a:r>
            <a:r>
              <a:rPr lang="en-US" dirty="0">
                <a:latin typeface="+mj-lt"/>
              </a:rPr>
              <a:t>Cropland</a:t>
            </a:r>
          </a:p>
          <a:p>
            <a:endParaRPr lang="en-US" dirty="0">
              <a:latin typeface="+mj-lt"/>
            </a:endParaRPr>
          </a:p>
          <a:p>
            <a:r>
              <a:rPr lang="en-US" b="1" dirty="0">
                <a:latin typeface="+mj-lt"/>
              </a:rPr>
              <a:t>Subcategory: </a:t>
            </a:r>
            <a:r>
              <a:rPr lang="en-US" dirty="0">
                <a:latin typeface="+mj-lt"/>
              </a:rPr>
              <a:t>Orchard. Perennial crop. Vineyard</a:t>
            </a:r>
          </a:p>
          <a:p>
            <a:endParaRPr lang="en-US" b="1" dirty="0">
              <a:latin typeface="+mj-lt"/>
            </a:endParaRPr>
          </a:p>
          <a:p>
            <a:r>
              <a:rPr lang="en-US" b="1" dirty="0">
                <a:latin typeface="+mj-lt"/>
              </a:rPr>
              <a:t>Description: </a:t>
            </a:r>
            <a:r>
              <a:rPr lang="en-US" dirty="0">
                <a:latin typeface="+mj-lt"/>
              </a:rPr>
              <a:t>In the Google Earth image we see a vineyard that can be identified due to its particular row spacing scheme.</a:t>
            </a:r>
          </a:p>
          <a:p>
            <a:endParaRPr lang="en-US" dirty="0">
              <a:latin typeface="+mj-lt"/>
            </a:endParaRPr>
          </a:p>
          <a:p>
            <a:r>
              <a:rPr lang="en-US" dirty="0">
                <a:latin typeface="+mj-lt"/>
              </a:rPr>
              <a:t>Kakheti is the oldest and most important wine region in Georgia. </a:t>
            </a:r>
          </a:p>
        </p:txBody>
      </p:sp>
      <p:sp>
        <p:nvSpPr>
          <p:cNvPr id="8" name="Rectangle 7">
            <a:extLst>
              <a:ext uri="{FF2B5EF4-FFF2-40B4-BE49-F238E27FC236}">
                <a16:creationId xmlns:a16="http://schemas.microsoft.com/office/drawing/2014/main" id="{782BD814-8785-4D89-842E-D32731514DBE}"/>
              </a:ext>
            </a:extLst>
          </p:cNvPr>
          <p:cNvSpPr/>
          <p:nvPr/>
        </p:nvSpPr>
        <p:spPr>
          <a:xfrm>
            <a:off x="683568" y="1610552"/>
            <a:ext cx="1575617" cy="276999"/>
          </a:xfrm>
          <a:prstGeom prst="rect">
            <a:avLst/>
          </a:prstGeom>
        </p:spPr>
        <p:txBody>
          <a:bodyPr wrap="square">
            <a:spAutoFit/>
          </a:bodyPr>
          <a:lstStyle/>
          <a:p>
            <a:r>
              <a:rPr lang="en-US" sz="1200">
                <a:solidFill>
                  <a:schemeClr val="bg1"/>
                </a:solidFill>
                <a:latin typeface="+mj-lt"/>
              </a:rPr>
              <a:t>Year 2019</a:t>
            </a:r>
          </a:p>
        </p:txBody>
      </p:sp>
      <p:grpSp>
        <p:nvGrpSpPr>
          <p:cNvPr id="12" name="Group 11">
            <a:extLst>
              <a:ext uri="{FF2B5EF4-FFF2-40B4-BE49-F238E27FC236}">
                <a16:creationId xmlns:a16="http://schemas.microsoft.com/office/drawing/2014/main" id="{C8F69D0A-B78B-4CE8-ACC6-6F4A768775FC}"/>
              </a:ext>
            </a:extLst>
          </p:cNvPr>
          <p:cNvGrpSpPr/>
          <p:nvPr/>
        </p:nvGrpSpPr>
        <p:grpSpPr>
          <a:xfrm>
            <a:off x="6588224" y="5498849"/>
            <a:ext cx="2340768" cy="421452"/>
            <a:chOff x="5508104" y="487268"/>
            <a:chExt cx="2417561" cy="439453"/>
          </a:xfrm>
        </p:grpSpPr>
        <p:sp>
          <p:nvSpPr>
            <p:cNvPr id="13" name="Sun 12">
              <a:extLst>
                <a:ext uri="{FF2B5EF4-FFF2-40B4-BE49-F238E27FC236}">
                  <a16:creationId xmlns:a16="http://schemas.microsoft.com/office/drawing/2014/main" id="{F832023D-EBE6-445C-9B04-F7D6F7BEAF53}"/>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84712D-63D9-4149-B035-68D96E95BA80}"/>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1" name="Title 1">
            <a:extLst>
              <a:ext uri="{FF2B5EF4-FFF2-40B4-BE49-F238E27FC236}">
                <a16:creationId xmlns:a16="http://schemas.microsoft.com/office/drawing/2014/main" id="{A12E68BF-E25A-41F7-983D-BED273EDDDBA}"/>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Orchard, Vineyard</a:t>
            </a:r>
            <a:br>
              <a:rPr lang="en-US" sz="2400"/>
            </a:br>
            <a:r>
              <a:rPr lang="en-US" sz="2400"/>
              <a:t> </a:t>
            </a:r>
            <a:r>
              <a:rPr lang="en-US" sz="2000"/>
              <a:t>(Kakheti, Georgia)</a:t>
            </a:r>
            <a:endParaRPr lang="en-US" sz="2400"/>
          </a:p>
        </p:txBody>
      </p:sp>
      <p:grpSp>
        <p:nvGrpSpPr>
          <p:cNvPr id="9" name="Group 8">
            <a:extLst>
              <a:ext uri="{FF2B5EF4-FFF2-40B4-BE49-F238E27FC236}">
                <a16:creationId xmlns:a16="http://schemas.microsoft.com/office/drawing/2014/main" id="{2439158D-D5F3-4D11-A9D6-E65F37F46A6F}"/>
              </a:ext>
            </a:extLst>
          </p:cNvPr>
          <p:cNvGrpSpPr/>
          <p:nvPr/>
        </p:nvGrpSpPr>
        <p:grpSpPr>
          <a:xfrm>
            <a:off x="683568" y="5425851"/>
            <a:ext cx="1993633" cy="369332"/>
            <a:chOff x="687935" y="5375578"/>
            <a:chExt cx="1993633" cy="369332"/>
          </a:xfrm>
        </p:grpSpPr>
        <p:sp>
          <p:nvSpPr>
            <p:cNvPr id="10" name="TextBox 9">
              <a:extLst>
                <a:ext uri="{FF2B5EF4-FFF2-40B4-BE49-F238E27FC236}">
                  <a16:creationId xmlns:a16="http://schemas.microsoft.com/office/drawing/2014/main" id="{B94464AF-6B4F-4EB1-919C-B3086ACEB03C}"/>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4"/>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0CDD832E-5CCD-4F3E-81E5-A8BB163014F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804183962"/>
      </p:ext>
    </p:extLst>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rot="10800000" flipV="1">
            <a:off x="5222119" y="900156"/>
            <a:ext cx="3424993" cy="5355312"/>
          </a:xfrm>
          <a:prstGeom prst="rect">
            <a:avLst/>
          </a:prstGeom>
        </p:spPr>
        <p:txBody>
          <a:bodyPr wrap="square">
            <a:spAutoFit/>
          </a:bodyPr>
          <a:lstStyle/>
          <a:p>
            <a:r>
              <a:rPr lang="en-US">
                <a:latin typeface="+mj-lt"/>
              </a:rPr>
              <a:t>Interpretation of NDVI graphic: </a:t>
            </a:r>
          </a:p>
          <a:p>
            <a:endParaRPr lang="en-US">
              <a:latin typeface="+mj-lt"/>
            </a:endParaRPr>
          </a:p>
          <a:p>
            <a:pPr marL="285750" indent="-285750">
              <a:buFont typeface="Arial" panose="020B0604020202020204" pitchFamily="34" charset="0"/>
              <a:buChar char="•"/>
            </a:pPr>
            <a:r>
              <a:rPr lang="en-US">
                <a:latin typeface="+mj-lt"/>
              </a:rPr>
              <a:t>Looking at the graphic, we will see that vineyards have a particular growing pattern with its highest peak in the summer months and drops after the grapes harvest.</a:t>
            </a:r>
          </a:p>
          <a:p>
            <a:endParaRPr lang="en-US">
              <a:latin typeface="+mj-lt"/>
            </a:endParaRPr>
          </a:p>
          <a:p>
            <a:pPr marL="285750" indent="-285750">
              <a:buFont typeface="Arial" panose="020B0604020202020204" pitchFamily="34" charset="0"/>
              <a:buChar char="•"/>
            </a:pPr>
            <a:r>
              <a:rPr lang="en-US">
                <a:latin typeface="+mj-lt"/>
              </a:rPr>
              <a:t>The picking and pressing of grapes in Georgia's main wine-producing region, Kakheti, lasts from about 20 September to 20 October. The vegetation intensity can vary according to the yearly climatic conditions. </a:t>
            </a:r>
          </a:p>
        </p:txBody>
      </p:sp>
      <p:grpSp>
        <p:nvGrpSpPr>
          <p:cNvPr id="4" name="Group 3">
            <a:extLst>
              <a:ext uri="{FF2B5EF4-FFF2-40B4-BE49-F238E27FC236}">
                <a16:creationId xmlns:a16="http://schemas.microsoft.com/office/drawing/2014/main" id="{F6C5335A-D0AC-4E36-852E-1C6C711CEFCA}"/>
              </a:ext>
            </a:extLst>
          </p:cNvPr>
          <p:cNvGrpSpPr/>
          <p:nvPr/>
        </p:nvGrpSpPr>
        <p:grpSpPr>
          <a:xfrm>
            <a:off x="345149" y="1290896"/>
            <a:ext cx="4950288" cy="4380488"/>
            <a:chOff x="268826" y="1081335"/>
            <a:chExt cx="4950288" cy="4380488"/>
          </a:xfrm>
        </p:grpSpPr>
        <p:pic>
          <p:nvPicPr>
            <p:cNvPr id="5" name="Picture 4">
              <a:extLst>
                <a:ext uri="{FF2B5EF4-FFF2-40B4-BE49-F238E27FC236}">
                  <a16:creationId xmlns:a16="http://schemas.microsoft.com/office/drawing/2014/main" id="{DEE83ABE-B9FB-4FA2-B408-64C05BF20B3D}"/>
                </a:ext>
              </a:extLst>
            </p:cNvPr>
            <p:cNvPicPr>
              <a:picLocks noChangeAspect="1"/>
            </p:cNvPicPr>
            <p:nvPr/>
          </p:nvPicPr>
          <p:blipFill rotWithShape="1">
            <a:blip r:embed="rId2"/>
            <a:srcRect r="6948"/>
            <a:stretch/>
          </p:blipFill>
          <p:spPr>
            <a:xfrm>
              <a:off x="268826" y="1081335"/>
              <a:ext cx="4950288" cy="2147565"/>
            </a:xfrm>
            <a:prstGeom prst="rect">
              <a:avLst/>
            </a:prstGeom>
          </p:spPr>
        </p:pic>
        <p:pic>
          <p:nvPicPr>
            <p:cNvPr id="8" name="Picture 7">
              <a:extLst>
                <a:ext uri="{FF2B5EF4-FFF2-40B4-BE49-F238E27FC236}">
                  <a16:creationId xmlns:a16="http://schemas.microsoft.com/office/drawing/2014/main" id="{924C718B-AB10-4E51-8E36-06E755BD4145}"/>
                </a:ext>
              </a:extLst>
            </p:cNvPr>
            <p:cNvPicPr>
              <a:picLocks noChangeAspect="1"/>
            </p:cNvPicPr>
            <p:nvPr/>
          </p:nvPicPr>
          <p:blipFill>
            <a:blip r:embed="rId3"/>
            <a:stretch>
              <a:fillRect/>
            </a:stretch>
          </p:blipFill>
          <p:spPr>
            <a:xfrm>
              <a:off x="1400164" y="3368251"/>
              <a:ext cx="2928351" cy="2093572"/>
            </a:xfrm>
            <a:prstGeom prst="rect">
              <a:avLst/>
            </a:prstGeom>
          </p:spPr>
        </p:pic>
        <p:cxnSp>
          <p:nvCxnSpPr>
            <p:cNvPr id="11" name="Straight Arrow Connector 10">
              <a:extLst>
                <a:ext uri="{FF2B5EF4-FFF2-40B4-BE49-F238E27FC236}">
                  <a16:creationId xmlns:a16="http://schemas.microsoft.com/office/drawing/2014/main" id="{4AE8ACD0-88F4-4CD2-AC59-219CF9FFF45E}"/>
                </a:ext>
              </a:extLst>
            </p:cNvPr>
            <p:cNvCxnSpPr>
              <a:cxnSpLocks/>
            </p:cNvCxnSpPr>
            <p:nvPr/>
          </p:nvCxnSpPr>
          <p:spPr>
            <a:xfrm flipH="1" flipV="1">
              <a:off x="1842869" y="2152359"/>
              <a:ext cx="1085908" cy="22626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itle 1">
            <a:extLst>
              <a:ext uri="{FF2B5EF4-FFF2-40B4-BE49-F238E27FC236}">
                <a16:creationId xmlns:a16="http://schemas.microsoft.com/office/drawing/2014/main" id="{2E3372BD-2CF1-4314-95A9-B84471EA2AD4}"/>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Orchard, Vineyard</a:t>
            </a:r>
            <a:br>
              <a:rPr lang="en-US" sz="2400"/>
            </a:br>
            <a:r>
              <a:rPr lang="en-US" sz="2400"/>
              <a:t> </a:t>
            </a:r>
            <a:r>
              <a:rPr lang="en-US" sz="2000"/>
              <a:t>(Kakheti, Georgia)</a:t>
            </a:r>
            <a:endParaRPr lang="en-US" sz="2400"/>
          </a:p>
        </p:txBody>
      </p:sp>
    </p:spTree>
    <p:extLst>
      <p:ext uri="{BB962C8B-B14F-4D97-AF65-F5344CB8AC3E}">
        <p14:creationId xmlns:p14="http://schemas.microsoft.com/office/powerpoint/2010/main" val="182353238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554501" y="1412875"/>
            <a:ext cx="4017499" cy="4300377"/>
          </a:xfrm>
        </p:spPr>
        <p:txBody>
          <a:bodyPr>
            <a:normAutofit fontScale="70000" lnSpcReduction="20000"/>
          </a:bodyPr>
          <a:lstStyle/>
          <a:p>
            <a:pPr>
              <a:buFont typeface="Wingdings" panose="05000000000000000000" pitchFamily="2" charset="2"/>
              <a:buChar char="Ø"/>
            </a:pPr>
            <a:r>
              <a:rPr lang="en-US" sz="1700" b="1" dirty="0"/>
              <a:t>Forest: </a:t>
            </a:r>
          </a:p>
          <a:p>
            <a:pPr lvl="1">
              <a:buFont typeface="Arial" panose="020B0604020202020204" pitchFamily="34" charset="0"/>
              <a:buChar char="•"/>
            </a:pPr>
            <a:r>
              <a:rPr lang="en-US" sz="1500" dirty="0">
                <a:latin typeface="+mj-lt"/>
                <a:hlinkClick r:id="rId3" action="ppaction://hlinksldjump"/>
              </a:rPr>
              <a:t>Broadleaf evergreen - (Corcovado, Costa Rica)</a:t>
            </a:r>
            <a:endParaRPr lang="en-US" sz="1500" dirty="0">
              <a:latin typeface="+mj-lt"/>
            </a:endParaRPr>
          </a:p>
          <a:p>
            <a:pPr lvl="1">
              <a:buFont typeface="Arial" panose="020B0604020202020204" pitchFamily="34" charset="0"/>
              <a:buChar char="•"/>
            </a:pPr>
            <a:r>
              <a:rPr lang="en-US" sz="1500" dirty="0">
                <a:latin typeface="+mj-lt"/>
                <a:hlinkClick r:id="rId4" action="ppaction://hlinksldjump"/>
              </a:rPr>
              <a:t>Broadleaf deciduous -  (Sinaloa, Mexico)</a:t>
            </a:r>
            <a:endParaRPr lang="en-US" sz="1500" dirty="0">
              <a:latin typeface="+mj-lt"/>
            </a:endParaRPr>
          </a:p>
          <a:p>
            <a:pPr lvl="1">
              <a:buFont typeface="Arial" panose="020B0604020202020204" pitchFamily="34" charset="0"/>
              <a:buChar char="•"/>
            </a:pPr>
            <a:r>
              <a:rPr lang="en-US" sz="1500" dirty="0">
                <a:latin typeface="+mj-lt"/>
                <a:hlinkClick r:id="rId5" action="ppaction://hlinksldjump"/>
              </a:rPr>
              <a:t>Broadleaf mixed - (Cuvette, Congo)</a:t>
            </a:r>
            <a:endParaRPr lang="en-US" sz="1500" dirty="0">
              <a:latin typeface="+mj-lt"/>
            </a:endParaRPr>
          </a:p>
          <a:p>
            <a:pPr lvl="1">
              <a:buFont typeface="Arial" panose="020B0604020202020204" pitchFamily="34" charset="0"/>
              <a:buChar char="•"/>
            </a:pPr>
            <a:r>
              <a:rPr lang="en-US" sz="1500" dirty="0">
                <a:latin typeface="+mj-lt"/>
                <a:hlinkClick r:id="rId6" action="ppaction://hlinksldjump"/>
              </a:rPr>
              <a:t>Mixed forest (</a:t>
            </a:r>
            <a:r>
              <a:rPr lang="en-US" sz="1500" dirty="0" err="1">
                <a:latin typeface="+mj-lt"/>
                <a:hlinkClick r:id="rId6" action="ppaction://hlinksldjump"/>
              </a:rPr>
              <a:t>brod</a:t>
            </a:r>
            <a:r>
              <a:rPr lang="en-US" sz="1500" dirty="0">
                <a:latin typeface="+mj-lt"/>
                <a:hlinkClick r:id="rId6" action="ppaction://hlinksldjump"/>
              </a:rPr>
              <a:t>-con) - (Hokkaido, Japan)</a:t>
            </a:r>
            <a:endParaRPr lang="en-US" sz="1500" dirty="0">
              <a:latin typeface="+mj-lt"/>
            </a:endParaRPr>
          </a:p>
          <a:p>
            <a:pPr lvl="1">
              <a:buFont typeface="Arial" panose="020B0604020202020204" pitchFamily="34" charset="0"/>
              <a:buChar char="•"/>
            </a:pPr>
            <a:r>
              <a:rPr lang="en-US" sz="1500" dirty="0">
                <a:latin typeface="+mj-lt"/>
                <a:hlinkClick r:id="rId7" action="ppaction://hlinksldjump"/>
              </a:rPr>
              <a:t>Riparian forest - (</a:t>
            </a:r>
            <a:r>
              <a:rPr lang="en-US" sz="1500" dirty="0" err="1">
                <a:latin typeface="+mj-lt"/>
                <a:hlinkClick r:id="rId7" action="ppaction://hlinksldjump"/>
              </a:rPr>
              <a:t>Alfeiós</a:t>
            </a:r>
            <a:r>
              <a:rPr lang="en-US" sz="1500" dirty="0">
                <a:latin typeface="+mj-lt"/>
                <a:hlinkClick r:id="rId7" action="ppaction://hlinksldjump"/>
              </a:rPr>
              <a:t>, Greece)</a:t>
            </a:r>
            <a:endParaRPr lang="en-US" sz="1500" dirty="0">
              <a:latin typeface="+mj-lt"/>
            </a:endParaRPr>
          </a:p>
          <a:p>
            <a:pPr lvl="1">
              <a:buFont typeface="Arial" panose="020B0604020202020204" pitchFamily="34" charset="0"/>
              <a:buChar char="•"/>
            </a:pPr>
            <a:r>
              <a:rPr lang="en-US" sz="1500" dirty="0">
                <a:latin typeface="+mj-lt"/>
                <a:hlinkClick r:id="rId8" action="ppaction://hlinksldjump"/>
              </a:rPr>
              <a:t>Mangrove forest - (Mekong Delta, Vietnam)</a:t>
            </a:r>
            <a:endParaRPr lang="en-US" sz="1500" dirty="0">
              <a:latin typeface="+mj-lt"/>
            </a:endParaRPr>
          </a:p>
          <a:p>
            <a:pPr marL="457200" lvl="1" indent="0">
              <a:buNone/>
            </a:pPr>
            <a:endParaRPr lang="en-US" sz="1500" dirty="0">
              <a:latin typeface="+mj-lt"/>
            </a:endParaRPr>
          </a:p>
          <a:p>
            <a:pPr marL="342900" lvl="1" indent="-342900">
              <a:buFont typeface="Wingdings" panose="05000000000000000000" pitchFamily="2" charset="2"/>
              <a:buChar char="Ø"/>
            </a:pPr>
            <a:r>
              <a:rPr lang="en-US" sz="1700" b="1" dirty="0">
                <a:latin typeface="+mj-lt"/>
              </a:rPr>
              <a:t>Cropland: </a:t>
            </a:r>
          </a:p>
          <a:p>
            <a:pPr lvl="1">
              <a:buFont typeface="Arial" panose="020B0604020202020204" pitchFamily="34" charset="0"/>
              <a:buChar char="•"/>
            </a:pPr>
            <a:r>
              <a:rPr lang="en-US" sz="1500" dirty="0">
                <a:latin typeface="+mj-lt"/>
                <a:hlinkClick r:id="rId9" action="ppaction://hlinksldjump"/>
              </a:rPr>
              <a:t>Rice paddy - (Biliran, Philippines)</a:t>
            </a:r>
            <a:endParaRPr lang="en-US" sz="1500" dirty="0">
              <a:latin typeface="+mj-lt"/>
            </a:endParaRPr>
          </a:p>
          <a:p>
            <a:pPr lvl="1">
              <a:buFont typeface="Arial" panose="020B0604020202020204" pitchFamily="34" charset="0"/>
              <a:buChar char="•"/>
            </a:pPr>
            <a:r>
              <a:rPr lang="en-US" sz="1500" dirty="0">
                <a:latin typeface="+mj-lt"/>
                <a:hlinkClick r:id="rId10" action="ppaction://hlinksldjump"/>
              </a:rPr>
              <a:t>Permanent crop, Sugarcane - (</a:t>
            </a:r>
            <a:r>
              <a:rPr lang="en-US" sz="1500" dirty="0" err="1">
                <a:latin typeface="+mj-lt"/>
                <a:hlinkClick r:id="rId10" action="ppaction://hlinksldjump"/>
              </a:rPr>
              <a:t>Corozal</a:t>
            </a:r>
            <a:r>
              <a:rPr lang="en-US" sz="1500" dirty="0">
                <a:latin typeface="+mj-lt"/>
                <a:hlinkClick r:id="rId10" action="ppaction://hlinksldjump"/>
              </a:rPr>
              <a:t>, Belize)</a:t>
            </a:r>
            <a:endParaRPr lang="en-US" sz="1500" dirty="0">
              <a:latin typeface="+mj-lt"/>
            </a:endParaRPr>
          </a:p>
          <a:p>
            <a:pPr lvl="1">
              <a:buFont typeface="Arial" panose="020B0604020202020204" pitchFamily="34" charset="0"/>
              <a:buChar char="•"/>
            </a:pPr>
            <a:r>
              <a:rPr lang="en-US" sz="1500" dirty="0">
                <a:latin typeface="+mj-lt"/>
                <a:hlinkClick r:id="rId11" action="ppaction://hlinksldjump"/>
              </a:rPr>
              <a:t>Orchard, Vineyard - (Kakheti, Georgia)</a:t>
            </a:r>
            <a:endParaRPr lang="en-US" sz="1500" dirty="0">
              <a:latin typeface="+mj-lt"/>
            </a:endParaRPr>
          </a:p>
          <a:p>
            <a:pPr lvl="1">
              <a:buFont typeface="Arial" panose="020B0604020202020204" pitchFamily="34" charset="0"/>
              <a:buChar char="•"/>
            </a:pPr>
            <a:r>
              <a:rPr lang="en-US" sz="1500" dirty="0">
                <a:latin typeface="+mj-lt"/>
                <a:hlinkClick r:id="rId12" action="ppaction://hlinksldjump"/>
              </a:rPr>
              <a:t>Permanent crop, Cereal - (Guadalajara, Spain)</a:t>
            </a:r>
            <a:endParaRPr lang="en-US" sz="1500" dirty="0">
              <a:latin typeface="+mj-lt"/>
            </a:endParaRPr>
          </a:p>
          <a:p>
            <a:pPr lvl="1">
              <a:buFont typeface="Arial" panose="020B0604020202020204" pitchFamily="34" charset="0"/>
              <a:buChar char="•"/>
            </a:pPr>
            <a:r>
              <a:rPr lang="en-US" sz="1500" dirty="0">
                <a:latin typeface="+mj-lt"/>
                <a:hlinkClick r:id="rId13" action="ppaction://hlinksldjump"/>
              </a:rPr>
              <a:t>Palm - (West Sepik, PNG)</a:t>
            </a:r>
            <a:endParaRPr lang="en-US" sz="1500" dirty="0">
              <a:latin typeface="+mj-lt"/>
            </a:endParaRPr>
          </a:p>
          <a:p>
            <a:pPr marL="457200" lvl="1" indent="0">
              <a:buNone/>
            </a:pPr>
            <a:endParaRPr lang="en-US" sz="1500" dirty="0">
              <a:latin typeface="+mj-lt"/>
            </a:endParaRPr>
          </a:p>
          <a:p>
            <a:pPr marL="342900" lvl="1" indent="-342900">
              <a:buFont typeface="Wingdings" panose="05000000000000000000" pitchFamily="2" charset="2"/>
              <a:buChar char="Ø"/>
            </a:pPr>
            <a:r>
              <a:rPr lang="en-US" sz="1700" b="1" dirty="0">
                <a:latin typeface="+mj-lt"/>
              </a:rPr>
              <a:t>Grassland:</a:t>
            </a:r>
          </a:p>
          <a:p>
            <a:pPr lvl="1">
              <a:buFont typeface="Arial" panose="020B0604020202020204" pitchFamily="34" charset="0"/>
              <a:buChar char="•"/>
            </a:pPr>
            <a:r>
              <a:rPr lang="en-US" sz="1500" dirty="0">
                <a:latin typeface="+mj-lt"/>
                <a:hlinkClick r:id="rId14" action="ppaction://hlinksldjump"/>
              </a:rPr>
              <a:t>Grassland with trees and shrubs - (Western Rwanda, Rwanda)</a:t>
            </a:r>
            <a:endParaRPr lang="en-US" sz="1500" dirty="0">
              <a:latin typeface="+mj-lt"/>
            </a:endParaRPr>
          </a:p>
          <a:p>
            <a:pPr lvl="1">
              <a:buFont typeface="Arial" panose="020B0604020202020204" pitchFamily="34" charset="0"/>
              <a:buChar char="•"/>
            </a:pPr>
            <a:r>
              <a:rPr lang="en-US" sz="1500" dirty="0">
                <a:latin typeface="+mj-lt"/>
                <a:hlinkClick r:id="rId15" action="ppaction://hlinksldjump"/>
              </a:rPr>
              <a:t>Grassland - (Southland, New Zealand)</a:t>
            </a:r>
            <a:endParaRPr lang="en-US" sz="1500" dirty="0">
              <a:latin typeface="+mj-lt"/>
            </a:endParaRPr>
          </a:p>
          <a:p>
            <a:pPr lvl="1">
              <a:buFont typeface="Arial" panose="020B0604020202020204" pitchFamily="34" charset="0"/>
              <a:buChar char="•"/>
            </a:pPr>
            <a:r>
              <a:rPr lang="en-US" sz="1500" dirty="0">
                <a:latin typeface="+mj-lt"/>
                <a:hlinkClick r:id="rId16" action="ppaction://hlinksldjump"/>
              </a:rPr>
              <a:t>Grassland with trees - (Serengeti, Tanzania)</a:t>
            </a:r>
            <a:endParaRPr lang="en-US" sz="1500" dirty="0">
              <a:latin typeface="+mj-lt"/>
            </a:endParaRPr>
          </a:p>
          <a:p>
            <a:pPr lvl="1">
              <a:buFont typeface="Arial" panose="020B0604020202020204" pitchFamily="34" charset="0"/>
              <a:buChar char="•"/>
            </a:pPr>
            <a:r>
              <a:rPr lang="en-US" sz="1500" dirty="0">
                <a:latin typeface="+mj-lt"/>
                <a:hlinkClick r:id="rId17" action="ppaction://hlinksldjump"/>
              </a:rPr>
              <a:t>Shrubland - (La Palma, Spain)</a:t>
            </a:r>
            <a:endParaRPr lang="en-US" sz="1500" dirty="0">
              <a:latin typeface="+mj-lt"/>
            </a:endParaRPr>
          </a:p>
          <a:p>
            <a:pPr lvl="1">
              <a:buFont typeface="Arial" panose="020B0604020202020204" pitchFamily="34" charset="0"/>
              <a:buChar char="•"/>
            </a:pPr>
            <a:r>
              <a:rPr lang="en-US" sz="1500" dirty="0">
                <a:latin typeface="+mj-lt"/>
                <a:hlinkClick r:id="rId18" action="ppaction://hlinksldjump"/>
              </a:rPr>
              <a:t>Grassland with trees - (Mato Grosso, Brazil)</a:t>
            </a:r>
            <a:endParaRPr lang="en-US" sz="1500" dirty="0">
              <a:latin typeface="+mj-lt"/>
            </a:endParaRPr>
          </a:p>
          <a:p>
            <a:pPr lvl="1">
              <a:buFont typeface="Arial" panose="020B0604020202020204" pitchFamily="34" charset="0"/>
              <a:buChar char="•"/>
            </a:pPr>
            <a:endParaRPr lang="en-US" sz="1200" dirty="0">
              <a:latin typeface="+mj-lt"/>
            </a:endParaRPr>
          </a:p>
          <a:p>
            <a:pPr lvl="1">
              <a:buFont typeface="Arial" panose="020B0604020202020204" pitchFamily="34" charset="0"/>
              <a:buChar char="•"/>
            </a:pPr>
            <a:endParaRPr lang="en-US" sz="1200" dirty="0">
              <a:latin typeface="+mj-lt"/>
            </a:endParaRPr>
          </a:p>
          <a:p>
            <a:pPr marL="0" lvl="1" indent="0">
              <a:buNone/>
            </a:pPr>
            <a:endParaRPr lang="en-US" sz="1400" dirty="0">
              <a:latin typeface="+mj-lt"/>
            </a:endParaRPr>
          </a:p>
          <a:p>
            <a:pPr marL="457200" lvl="1" indent="0">
              <a:buNone/>
            </a:pPr>
            <a:endParaRPr lang="en-US" sz="1200" dirty="0">
              <a:latin typeface="+mj-lt"/>
            </a:endParaRPr>
          </a:p>
          <a:p>
            <a:pPr lvl="1">
              <a:buFont typeface="Arial" panose="020B0604020202020204" pitchFamily="34" charset="0"/>
              <a:buChar char="•"/>
            </a:pPr>
            <a:endParaRPr lang="en-US" sz="1400" dirty="0">
              <a:latin typeface="+mj-lt"/>
            </a:endParaRPr>
          </a:p>
          <a:p>
            <a:pPr lvl="1">
              <a:buFont typeface="Arial" panose="020B0604020202020204" pitchFamily="34" charset="0"/>
              <a:buChar char="•"/>
            </a:pPr>
            <a:endParaRPr lang="en-US" sz="1400" dirty="0">
              <a:latin typeface="+mj-lt"/>
            </a:endParaRPr>
          </a:p>
          <a:p>
            <a:pPr lvl="1">
              <a:buFont typeface="Arial" panose="020B0604020202020204" pitchFamily="34" charset="0"/>
              <a:buChar char="•"/>
            </a:pPr>
            <a:endParaRPr lang="en-US" sz="1400" dirty="0">
              <a:latin typeface="+mj-lt"/>
            </a:endParaRPr>
          </a:p>
          <a:p>
            <a:pPr lvl="1">
              <a:buFont typeface="Arial" panose="020B0604020202020204" pitchFamily="34" charset="0"/>
              <a:buChar char="•"/>
            </a:pPr>
            <a:endParaRPr lang="en-US" sz="1400" dirty="0">
              <a:latin typeface="+mj-lt"/>
            </a:endParaRPr>
          </a:p>
          <a:p>
            <a:pPr lvl="1">
              <a:buFont typeface="Arial" panose="020B0604020202020204" pitchFamily="34" charset="0"/>
              <a:buChar char="•"/>
            </a:pPr>
            <a:endParaRPr lang="en-US" sz="1400" dirty="0">
              <a:latin typeface="+mj-lt"/>
            </a:endParaRPr>
          </a:p>
          <a:p>
            <a:pPr lvl="1">
              <a:buFont typeface="Arial" panose="020B0604020202020204" pitchFamily="34" charset="0"/>
              <a:buChar char="•"/>
            </a:pPr>
            <a:endParaRPr lang="en-US" sz="1400" dirty="0">
              <a:latin typeface="+mj-lt"/>
            </a:endParaRPr>
          </a:p>
          <a:p>
            <a:pPr lvl="1">
              <a:buFont typeface="Arial" panose="020B0604020202020204" pitchFamily="34" charset="0"/>
              <a:buChar char="•"/>
            </a:pPr>
            <a:endParaRPr lang="en-US" sz="1400" dirty="0">
              <a:latin typeface="+mj-lt"/>
            </a:endParaRPr>
          </a:p>
          <a:p>
            <a:pPr lvl="1">
              <a:buFont typeface="Arial" panose="020B0604020202020204" pitchFamily="34" charset="0"/>
              <a:buChar char="•"/>
            </a:pPr>
            <a:endParaRPr lang="en-US" sz="1400" dirty="0">
              <a:latin typeface="+mj-lt"/>
            </a:endParaRPr>
          </a:p>
        </p:txBody>
      </p:sp>
      <p:sp>
        <p:nvSpPr>
          <p:cNvPr id="8" name="Content Placeholder 3">
            <a:extLst>
              <a:ext uri="{FF2B5EF4-FFF2-40B4-BE49-F238E27FC236}">
                <a16:creationId xmlns:a16="http://schemas.microsoft.com/office/drawing/2014/main" id="{2B4B9A93-FDD9-4182-883B-F572965A9801}"/>
              </a:ext>
            </a:extLst>
          </p:cNvPr>
          <p:cNvSpPr txBox="1">
            <a:spLocks/>
          </p:cNvSpPr>
          <p:nvPr/>
        </p:nvSpPr>
        <p:spPr>
          <a:xfrm>
            <a:off x="4572000" y="1746703"/>
            <a:ext cx="4445000" cy="430037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1200" b="1" dirty="0"/>
              <a:t>Wetland:</a:t>
            </a:r>
          </a:p>
          <a:p>
            <a:pPr lvl="1">
              <a:lnSpc>
                <a:spcPct val="90000"/>
              </a:lnSpc>
              <a:buFont typeface="Arial" panose="020B0604020202020204" pitchFamily="34" charset="0"/>
              <a:buChar char="•"/>
            </a:pPr>
            <a:r>
              <a:rPr lang="en-US" sz="1100" dirty="0">
                <a:latin typeface="+mj-lt"/>
                <a:hlinkClick r:id="rId19" action="ppaction://hlinksldjump"/>
              </a:rPr>
              <a:t>Lagoon - (Rio de Janeiro, Brazil)</a:t>
            </a:r>
            <a:endParaRPr lang="en-US" sz="1100" dirty="0">
              <a:latin typeface="+mj-lt"/>
            </a:endParaRPr>
          </a:p>
          <a:p>
            <a:pPr lvl="1">
              <a:lnSpc>
                <a:spcPct val="90000"/>
              </a:lnSpc>
              <a:buFont typeface="Arial" panose="020B0604020202020204" pitchFamily="34" charset="0"/>
              <a:buChar char="•"/>
            </a:pPr>
            <a:r>
              <a:rPr lang="en-US" sz="1100" dirty="0">
                <a:latin typeface="+mj-lt"/>
                <a:hlinkClick r:id="rId20" action="ppaction://hlinksldjump"/>
              </a:rPr>
              <a:t>Seasonal river - (</a:t>
            </a:r>
            <a:r>
              <a:rPr lang="en-US" sz="1100" dirty="0" err="1">
                <a:latin typeface="+mj-lt"/>
                <a:hlinkClick r:id="rId20" action="ppaction://hlinksldjump"/>
              </a:rPr>
              <a:t>Ghaggar</a:t>
            </a:r>
            <a:r>
              <a:rPr lang="en-US" sz="1100" dirty="0">
                <a:latin typeface="+mj-lt"/>
                <a:hlinkClick r:id="rId20" action="ppaction://hlinksldjump"/>
              </a:rPr>
              <a:t>, India)</a:t>
            </a:r>
            <a:endParaRPr lang="en-US" sz="1100" dirty="0">
              <a:latin typeface="+mj-lt"/>
            </a:endParaRPr>
          </a:p>
          <a:p>
            <a:pPr lvl="1">
              <a:lnSpc>
                <a:spcPct val="90000"/>
              </a:lnSpc>
              <a:buFont typeface="Arial" panose="020B0604020202020204" pitchFamily="34" charset="0"/>
              <a:buChar char="•"/>
            </a:pPr>
            <a:r>
              <a:rPr lang="en-US" sz="1100" dirty="0">
                <a:latin typeface="+mj-lt"/>
                <a:hlinkClick r:id="rId21" action="ppaction://hlinksldjump"/>
              </a:rPr>
              <a:t>Permanent river - (</a:t>
            </a:r>
            <a:r>
              <a:rPr lang="en-US" sz="1100" dirty="0" err="1">
                <a:latin typeface="+mj-lt"/>
                <a:hlinkClick r:id="rId21" action="ppaction://hlinksldjump"/>
              </a:rPr>
              <a:t>Nyabarongo</a:t>
            </a:r>
            <a:r>
              <a:rPr lang="en-US" sz="1100" dirty="0">
                <a:latin typeface="+mj-lt"/>
                <a:hlinkClick r:id="rId21" action="ppaction://hlinksldjump"/>
              </a:rPr>
              <a:t>, Rwanda)</a:t>
            </a:r>
            <a:endParaRPr lang="en-US" sz="1100" dirty="0">
              <a:latin typeface="+mj-lt"/>
            </a:endParaRPr>
          </a:p>
          <a:p>
            <a:pPr lvl="1">
              <a:lnSpc>
                <a:spcPct val="90000"/>
              </a:lnSpc>
              <a:buFont typeface="Arial" panose="020B0604020202020204" pitchFamily="34" charset="0"/>
              <a:buChar char="•"/>
            </a:pPr>
            <a:r>
              <a:rPr lang="en-US" sz="1100" dirty="0">
                <a:latin typeface="+mj-lt"/>
                <a:hlinkClick r:id="rId22" action="ppaction://hlinksldjump"/>
              </a:rPr>
              <a:t>Salt extraction - (</a:t>
            </a:r>
            <a:r>
              <a:rPr lang="en-US" sz="1100" dirty="0" err="1">
                <a:latin typeface="+mj-lt"/>
                <a:hlinkClick r:id="rId22" action="ppaction://hlinksldjump"/>
              </a:rPr>
              <a:t>Qoqek</a:t>
            </a:r>
            <a:r>
              <a:rPr lang="en-US" sz="1100" dirty="0">
                <a:latin typeface="+mj-lt"/>
                <a:hlinkClick r:id="rId22" action="ppaction://hlinksldjump"/>
              </a:rPr>
              <a:t>, China) </a:t>
            </a:r>
            <a:endParaRPr lang="en-US" sz="1100" dirty="0">
              <a:latin typeface="+mj-lt"/>
            </a:endParaRPr>
          </a:p>
          <a:p>
            <a:pPr lvl="1">
              <a:lnSpc>
                <a:spcPct val="90000"/>
              </a:lnSpc>
              <a:buFont typeface="Arial" panose="020B0604020202020204" pitchFamily="34" charset="0"/>
              <a:buChar char="•"/>
            </a:pPr>
            <a:r>
              <a:rPr lang="en-US" sz="1100" dirty="0">
                <a:latin typeface="+mj-lt"/>
                <a:hlinkClick r:id="rId23" action="ppaction://hlinksldjump">
                  <a:extLst>
                    <a:ext uri="{A12FA001-AC4F-418D-AE19-62706E023703}">
                      <ahyp:hlinkClr xmlns:ahyp="http://schemas.microsoft.com/office/drawing/2018/hyperlinkcolor" val="tx"/>
                    </a:ext>
                  </a:extLst>
                </a:hlinkClick>
              </a:rPr>
              <a:t>Peatland - (</a:t>
            </a:r>
            <a:r>
              <a:rPr lang="en-US" sz="1100" dirty="0" err="1">
                <a:latin typeface="+mj-lt"/>
                <a:hlinkClick r:id="rId23" action="ppaction://hlinksldjump">
                  <a:extLst>
                    <a:ext uri="{A12FA001-AC4F-418D-AE19-62706E023703}">
                      <ahyp:hlinkClr xmlns:ahyp="http://schemas.microsoft.com/office/drawing/2018/hyperlinkcolor" val="tx"/>
                    </a:ext>
                  </a:extLst>
                </a:hlinkClick>
              </a:rPr>
              <a:t>Muyaga</a:t>
            </a:r>
            <a:r>
              <a:rPr lang="en-US" sz="1100" dirty="0">
                <a:latin typeface="+mj-lt"/>
                <a:hlinkClick r:id="rId23" action="ppaction://hlinksldjump">
                  <a:extLst>
                    <a:ext uri="{A12FA001-AC4F-418D-AE19-62706E023703}">
                      <ahyp:hlinkClr xmlns:ahyp="http://schemas.microsoft.com/office/drawing/2018/hyperlinkcolor" val="tx"/>
                    </a:ext>
                  </a:extLst>
                </a:hlinkClick>
              </a:rPr>
              <a:t>, Rwanda)</a:t>
            </a:r>
            <a:endParaRPr lang="en-US" sz="1100" dirty="0">
              <a:latin typeface="+mj-lt"/>
            </a:endParaRPr>
          </a:p>
          <a:p>
            <a:pPr lvl="1">
              <a:lnSpc>
                <a:spcPct val="80000"/>
              </a:lnSpc>
              <a:buFont typeface="Arial" panose="020B0604020202020204" pitchFamily="34" charset="0"/>
              <a:buChar char="•"/>
            </a:pPr>
            <a:endParaRPr lang="en-US" sz="1200" b="1" dirty="0">
              <a:latin typeface="+mj-lt"/>
            </a:endParaRPr>
          </a:p>
          <a:p>
            <a:pPr marL="342900" lvl="1" indent="-342900">
              <a:lnSpc>
                <a:spcPct val="80000"/>
              </a:lnSpc>
              <a:buFont typeface="Wingdings" panose="05000000000000000000" pitchFamily="2" charset="2"/>
              <a:buChar char="Ø"/>
            </a:pPr>
            <a:r>
              <a:rPr lang="en-US" sz="1200" b="1" dirty="0">
                <a:latin typeface="+mj-lt"/>
              </a:rPr>
              <a:t>Settlement:</a:t>
            </a:r>
          </a:p>
          <a:p>
            <a:pPr lvl="1">
              <a:lnSpc>
                <a:spcPct val="80000"/>
              </a:lnSpc>
              <a:buFont typeface="Arial" panose="020B0604020202020204" pitchFamily="34" charset="0"/>
              <a:buChar char="•"/>
            </a:pPr>
            <a:r>
              <a:rPr lang="en-US" sz="1100" dirty="0">
                <a:latin typeface="+mj-lt"/>
                <a:hlinkClick r:id="rId24" action="ppaction://hlinksldjump"/>
              </a:rPr>
              <a:t>City - (Essaouira, Morocco)</a:t>
            </a:r>
            <a:endParaRPr lang="en-US" sz="1100" dirty="0">
              <a:latin typeface="+mj-lt"/>
            </a:endParaRPr>
          </a:p>
          <a:p>
            <a:pPr lvl="1">
              <a:lnSpc>
                <a:spcPct val="80000"/>
              </a:lnSpc>
              <a:buFont typeface="Arial" panose="020B0604020202020204" pitchFamily="34" charset="0"/>
              <a:buChar char="•"/>
            </a:pPr>
            <a:r>
              <a:rPr lang="en-US" sz="1100" dirty="0">
                <a:latin typeface="+mj-lt"/>
                <a:hlinkClick r:id="rId25" action="ppaction://hlinksldjump"/>
              </a:rPr>
              <a:t>Infrastructure - (Hamburg, Germany)</a:t>
            </a:r>
            <a:endParaRPr lang="en-US" sz="1100" dirty="0">
              <a:latin typeface="+mj-lt"/>
            </a:endParaRPr>
          </a:p>
          <a:p>
            <a:pPr lvl="1">
              <a:lnSpc>
                <a:spcPct val="80000"/>
              </a:lnSpc>
              <a:buFont typeface="Arial" panose="020B0604020202020204" pitchFamily="34" charset="0"/>
              <a:buChar char="•"/>
            </a:pPr>
            <a:r>
              <a:rPr lang="en-US" sz="1100" dirty="0">
                <a:latin typeface="+mj-lt"/>
                <a:hlinkClick r:id="rId26" action="ppaction://hlinksldjump"/>
              </a:rPr>
              <a:t>Mining - (North Rhine Westphalia, Germany)</a:t>
            </a:r>
            <a:endParaRPr lang="en-US" sz="1100" dirty="0">
              <a:latin typeface="+mj-lt"/>
            </a:endParaRPr>
          </a:p>
          <a:p>
            <a:pPr lvl="1">
              <a:lnSpc>
                <a:spcPct val="80000"/>
              </a:lnSpc>
              <a:buFont typeface="Arial" panose="020B0604020202020204" pitchFamily="34" charset="0"/>
              <a:buChar char="•"/>
            </a:pPr>
            <a:r>
              <a:rPr lang="en-US" sz="1100" dirty="0">
                <a:latin typeface="+mj-lt"/>
                <a:hlinkClick r:id="rId27" action="ppaction://hlinksldjump"/>
              </a:rPr>
              <a:t>Village - (Island, Lake Chad)</a:t>
            </a:r>
            <a:endParaRPr lang="en-US" sz="1100" dirty="0">
              <a:latin typeface="+mj-lt"/>
            </a:endParaRPr>
          </a:p>
          <a:p>
            <a:pPr lvl="1">
              <a:lnSpc>
                <a:spcPct val="80000"/>
              </a:lnSpc>
              <a:buFont typeface="Arial" panose="020B0604020202020204" pitchFamily="34" charset="0"/>
              <a:buChar char="•"/>
            </a:pPr>
            <a:r>
              <a:rPr lang="en-US" sz="1100" dirty="0">
                <a:latin typeface="+mj-lt"/>
                <a:hlinkClick r:id="rId28" action="ppaction://hlinksldjump">
                  <a:extLst>
                    <a:ext uri="{A12FA001-AC4F-418D-AE19-62706E023703}">
                      <ahyp:hlinkClr xmlns:ahyp="http://schemas.microsoft.com/office/drawing/2018/hyperlinkcolor" val="tx"/>
                    </a:ext>
                  </a:extLst>
                </a:hlinkClick>
              </a:rPr>
              <a:t>Urban Park - (London, UK)</a:t>
            </a:r>
            <a:endParaRPr lang="en-US" sz="1100" dirty="0">
              <a:latin typeface="+mj-lt"/>
            </a:endParaRPr>
          </a:p>
          <a:p>
            <a:pPr lvl="1">
              <a:lnSpc>
                <a:spcPct val="80000"/>
              </a:lnSpc>
              <a:buFont typeface="Arial" panose="020B0604020202020204" pitchFamily="34" charset="0"/>
              <a:buChar char="•"/>
            </a:pPr>
            <a:endParaRPr lang="en-US" sz="1200" b="1" dirty="0">
              <a:latin typeface="+mj-lt"/>
            </a:endParaRPr>
          </a:p>
          <a:p>
            <a:pPr marL="342900" lvl="1" indent="-342900">
              <a:lnSpc>
                <a:spcPct val="80000"/>
              </a:lnSpc>
              <a:buFont typeface="Wingdings" panose="05000000000000000000" pitchFamily="2" charset="2"/>
              <a:buChar char="Ø"/>
            </a:pPr>
            <a:r>
              <a:rPr lang="en-US" sz="1200" b="1" dirty="0" err="1">
                <a:latin typeface="+mj-lt"/>
              </a:rPr>
              <a:t>Otherland</a:t>
            </a:r>
            <a:r>
              <a:rPr lang="en-US" sz="1200" b="1" dirty="0">
                <a:latin typeface="+mj-lt"/>
              </a:rPr>
              <a:t>:</a:t>
            </a:r>
          </a:p>
          <a:p>
            <a:pPr lvl="1">
              <a:lnSpc>
                <a:spcPct val="90000"/>
              </a:lnSpc>
              <a:buFont typeface="Arial" panose="020B0604020202020204" pitchFamily="34" charset="0"/>
              <a:buChar char="•"/>
            </a:pPr>
            <a:r>
              <a:rPr lang="en-US" sz="1100" dirty="0">
                <a:latin typeface="+mj-lt"/>
                <a:hlinkClick r:id="rId29" action="ppaction://hlinksldjump"/>
              </a:rPr>
              <a:t>Snow - (Arusha, Tanzania)</a:t>
            </a:r>
            <a:endParaRPr lang="en-US" sz="1100" dirty="0">
              <a:latin typeface="+mj-lt"/>
            </a:endParaRPr>
          </a:p>
          <a:p>
            <a:pPr lvl="1">
              <a:lnSpc>
                <a:spcPct val="90000"/>
              </a:lnSpc>
              <a:buFont typeface="Arial" panose="020B0604020202020204" pitchFamily="34" charset="0"/>
              <a:buChar char="•"/>
            </a:pPr>
            <a:r>
              <a:rPr lang="en-US" sz="1100" dirty="0">
                <a:latin typeface="+mj-lt"/>
                <a:hlinkClick r:id="rId30" action="ppaction://hlinksldjump"/>
              </a:rPr>
              <a:t>Sand - (Easter Island, Chile)</a:t>
            </a:r>
            <a:endParaRPr lang="en-US" sz="1100" dirty="0">
              <a:latin typeface="+mj-lt"/>
            </a:endParaRPr>
          </a:p>
          <a:p>
            <a:pPr lvl="1">
              <a:lnSpc>
                <a:spcPct val="90000"/>
              </a:lnSpc>
              <a:buFont typeface="Arial" panose="020B0604020202020204" pitchFamily="34" charset="0"/>
              <a:buChar char="•"/>
            </a:pPr>
            <a:r>
              <a:rPr lang="en-US" sz="1100" dirty="0">
                <a:latin typeface="+mj-lt"/>
                <a:hlinkClick r:id="rId31" action="ppaction://hlinksldjump"/>
              </a:rPr>
              <a:t>Dune - (</a:t>
            </a:r>
            <a:r>
              <a:rPr lang="en-US" sz="1100" dirty="0" err="1">
                <a:latin typeface="+mj-lt"/>
                <a:hlinkClick r:id="rId31" action="ppaction://hlinksldjump"/>
              </a:rPr>
              <a:t>Mingsha</a:t>
            </a:r>
            <a:r>
              <a:rPr lang="en-US" sz="1100" dirty="0">
                <a:latin typeface="+mj-lt"/>
                <a:hlinkClick r:id="rId31" action="ppaction://hlinksldjump"/>
              </a:rPr>
              <a:t> Shan, China)</a:t>
            </a:r>
            <a:endParaRPr lang="en-US" sz="1100" dirty="0">
              <a:latin typeface="+mj-lt"/>
            </a:endParaRPr>
          </a:p>
          <a:p>
            <a:pPr lvl="1">
              <a:lnSpc>
                <a:spcPct val="90000"/>
              </a:lnSpc>
              <a:buFont typeface="Arial" panose="020B0604020202020204" pitchFamily="34" charset="0"/>
              <a:buChar char="•"/>
            </a:pPr>
            <a:r>
              <a:rPr lang="en-US" sz="1100" dirty="0">
                <a:latin typeface="+mj-lt"/>
                <a:hlinkClick r:id="rId32" action="ppaction://hlinksldjump"/>
              </a:rPr>
              <a:t>Ice - (Graham Land, Antarctica)</a:t>
            </a:r>
            <a:endParaRPr lang="en-US" sz="1100" dirty="0">
              <a:latin typeface="+mj-lt"/>
            </a:endParaRPr>
          </a:p>
          <a:p>
            <a:pPr marL="0" lvl="1" indent="0">
              <a:buNone/>
            </a:pPr>
            <a:endParaRPr lang="en-US" sz="1400" dirty="0">
              <a:latin typeface="+mj-lt"/>
            </a:endParaRPr>
          </a:p>
          <a:p>
            <a:pPr marL="457200" lvl="1" indent="0">
              <a:buFont typeface="Arial" pitchFamily="34" charset="0"/>
              <a:buNone/>
            </a:pPr>
            <a:endParaRPr lang="en-US" sz="1200" dirty="0">
              <a:latin typeface="+mj-lt"/>
            </a:endParaRPr>
          </a:p>
          <a:p>
            <a:pPr marL="457200" lvl="1" indent="0">
              <a:buFont typeface="Arial" pitchFamily="34" charset="0"/>
              <a:buNone/>
            </a:pPr>
            <a:endParaRPr lang="en-US" sz="1200" dirty="0">
              <a:latin typeface="+mj-lt"/>
            </a:endParaRPr>
          </a:p>
          <a:p>
            <a:pPr lvl="1">
              <a:buFont typeface="Arial" pitchFamily="34" charset="0"/>
              <a:buChar char="•"/>
            </a:pPr>
            <a:endParaRPr lang="en-US" sz="1200" b="1" dirty="0">
              <a:latin typeface="+mj-lt"/>
            </a:endParaRPr>
          </a:p>
          <a:p>
            <a:pPr lvl="1">
              <a:buFont typeface="Arial" pitchFamily="34" charset="0"/>
              <a:buChar char="•"/>
            </a:pPr>
            <a:endParaRPr lang="en-US" sz="1200" dirty="0">
              <a:latin typeface="+mj-lt"/>
            </a:endParaRPr>
          </a:p>
          <a:p>
            <a:pPr marL="0" lvl="1" indent="0">
              <a:buFont typeface="Arial" pitchFamily="34" charset="0"/>
              <a:buNone/>
            </a:pPr>
            <a:endParaRPr lang="en-US" sz="1400" dirty="0">
              <a:latin typeface="+mj-lt"/>
            </a:endParaRPr>
          </a:p>
          <a:p>
            <a:pPr marL="457200" lvl="1" indent="0">
              <a:buFont typeface="Arial" pitchFamily="34" charset="0"/>
              <a:buNone/>
            </a:pPr>
            <a:endParaRPr lang="en-US" sz="1200" dirty="0">
              <a:latin typeface="+mj-lt"/>
            </a:endParaRPr>
          </a:p>
          <a:p>
            <a:pPr lvl="1">
              <a:buFont typeface="Arial" pitchFamily="34" charset="0"/>
              <a:buChar char="•"/>
            </a:pPr>
            <a:endParaRPr lang="en-US" sz="1400" dirty="0">
              <a:latin typeface="+mj-lt"/>
            </a:endParaRPr>
          </a:p>
          <a:p>
            <a:pPr lvl="1">
              <a:buFont typeface="Arial" pitchFamily="34" charset="0"/>
              <a:buChar char="•"/>
            </a:pPr>
            <a:endParaRPr lang="en-US" sz="1400" dirty="0">
              <a:latin typeface="+mj-lt"/>
            </a:endParaRPr>
          </a:p>
          <a:p>
            <a:pPr lvl="1">
              <a:buFont typeface="Arial" pitchFamily="34" charset="0"/>
              <a:buChar char="•"/>
            </a:pPr>
            <a:endParaRPr lang="en-US" sz="1400" dirty="0">
              <a:latin typeface="+mj-lt"/>
            </a:endParaRPr>
          </a:p>
          <a:p>
            <a:pPr lvl="1">
              <a:buFont typeface="Arial" pitchFamily="34" charset="0"/>
              <a:buChar char="•"/>
            </a:pPr>
            <a:endParaRPr lang="en-US" sz="1400" dirty="0">
              <a:latin typeface="+mj-lt"/>
            </a:endParaRPr>
          </a:p>
          <a:p>
            <a:pPr lvl="1">
              <a:buFont typeface="Arial" pitchFamily="34" charset="0"/>
              <a:buChar char="•"/>
            </a:pPr>
            <a:endParaRPr lang="en-US" sz="1400" dirty="0">
              <a:latin typeface="+mj-lt"/>
            </a:endParaRPr>
          </a:p>
          <a:p>
            <a:pPr lvl="1">
              <a:buFont typeface="Arial" pitchFamily="34" charset="0"/>
              <a:buChar char="•"/>
            </a:pPr>
            <a:endParaRPr lang="en-US" sz="1400" dirty="0">
              <a:latin typeface="+mj-lt"/>
            </a:endParaRPr>
          </a:p>
          <a:p>
            <a:pPr lvl="1">
              <a:buFont typeface="Arial" pitchFamily="34" charset="0"/>
              <a:buChar char="•"/>
            </a:pPr>
            <a:endParaRPr lang="en-US" sz="1400" dirty="0">
              <a:latin typeface="+mj-lt"/>
            </a:endParaRPr>
          </a:p>
          <a:p>
            <a:pPr lvl="1">
              <a:buFont typeface="Arial" pitchFamily="34" charset="0"/>
              <a:buChar char="•"/>
            </a:pPr>
            <a:endParaRPr lang="en-US" sz="1400" dirty="0">
              <a:latin typeface="+mj-lt"/>
            </a:endParaRPr>
          </a:p>
        </p:txBody>
      </p:sp>
      <p:sp>
        <p:nvSpPr>
          <p:cNvPr id="10" name="Title 9">
            <a:extLst>
              <a:ext uri="{FF2B5EF4-FFF2-40B4-BE49-F238E27FC236}">
                <a16:creationId xmlns:a16="http://schemas.microsoft.com/office/drawing/2014/main" id="{5457858C-159C-4A72-AD83-2491832F5385}"/>
              </a:ext>
            </a:extLst>
          </p:cNvPr>
          <p:cNvSpPr>
            <a:spLocks noGrp="1"/>
          </p:cNvSpPr>
          <p:nvPr>
            <p:ph type="title"/>
          </p:nvPr>
        </p:nvSpPr>
        <p:spPr>
          <a:xfrm>
            <a:off x="457200" y="274638"/>
            <a:ext cx="8229600" cy="1143000"/>
          </a:xfrm>
        </p:spPr>
        <p:txBody>
          <a:bodyPr>
            <a:normAutofit/>
          </a:bodyPr>
          <a:lstStyle/>
          <a:p>
            <a:r>
              <a:rPr lang="en-US" sz="3200" b="0" dirty="0"/>
              <a:t>Training plots</a:t>
            </a:r>
          </a:p>
        </p:txBody>
      </p:sp>
      <p:sp>
        <p:nvSpPr>
          <p:cNvPr id="2" name="TextBox 1">
            <a:extLst>
              <a:ext uri="{FF2B5EF4-FFF2-40B4-BE49-F238E27FC236}">
                <a16:creationId xmlns:a16="http://schemas.microsoft.com/office/drawing/2014/main" id="{067E9C72-0FDD-4E59-B8A2-279AFCDCCBBD}"/>
              </a:ext>
            </a:extLst>
          </p:cNvPr>
          <p:cNvSpPr txBox="1"/>
          <p:nvPr/>
        </p:nvSpPr>
        <p:spPr>
          <a:xfrm>
            <a:off x="487067" y="5431559"/>
            <a:ext cx="8169865" cy="369332"/>
          </a:xfrm>
          <a:prstGeom prst="rect">
            <a:avLst/>
          </a:prstGeom>
          <a:noFill/>
        </p:spPr>
        <p:txBody>
          <a:bodyPr wrap="none" rtlCol="0">
            <a:spAutoFit/>
          </a:bodyPr>
          <a:lstStyle/>
          <a:p>
            <a:r>
              <a:rPr lang="en-US" b="1" dirty="0"/>
              <a:t>The KML (Google Earth file) with all these plots can be found here </a:t>
            </a:r>
            <a:r>
              <a:rPr lang="en-US" b="1" dirty="0" err="1">
                <a:hlinkClick r:id="rId33"/>
              </a:rPr>
              <a:t>HERE</a:t>
            </a:r>
            <a:r>
              <a:rPr lang="en-US" b="1" dirty="0"/>
              <a:t> </a:t>
            </a:r>
          </a:p>
        </p:txBody>
      </p:sp>
    </p:spTree>
    <p:extLst>
      <p:ext uri="{BB962C8B-B14F-4D97-AF65-F5344CB8AC3E}">
        <p14:creationId xmlns:p14="http://schemas.microsoft.com/office/powerpoint/2010/main" val="2642522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292080" y="1340768"/>
            <a:ext cx="3384376" cy="3693319"/>
          </a:xfrm>
          <a:prstGeom prst="rect">
            <a:avLst/>
          </a:prstGeom>
        </p:spPr>
        <p:txBody>
          <a:bodyPr wrap="square">
            <a:spAutoFit/>
          </a:bodyPr>
          <a:lstStyle/>
          <a:p>
            <a:r>
              <a:rPr lang="en-US" b="1">
                <a:latin typeface="+mj-lt"/>
              </a:rPr>
              <a:t>Category: </a:t>
            </a:r>
            <a:r>
              <a:rPr lang="en-US">
                <a:latin typeface="+mj-lt"/>
              </a:rPr>
              <a:t>Cropland</a:t>
            </a:r>
          </a:p>
          <a:p>
            <a:endParaRPr lang="en-US">
              <a:latin typeface="+mj-lt"/>
            </a:endParaRPr>
          </a:p>
          <a:p>
            <a:r>
              <a:rPr lang="en-US" b="1">
                <a:latin typeface="+mj-lt"/>
              </a:rPr>
              <a:t>Subcategory: </a:t>
            </a:r>
            <a:r>
              <a:rPr lang="en-US">
                <a:latin typeface="+mj-lt"/>
              </a:rPr>
              <a:t>Land under permanent crop. Annual crop. </a:t>
            </a:r>
          </a:p>
          <a:p>
            <a:r>
              <a:rPr lang="en-US">
                <a:latin typeface="+mj-lt"/>
              </a:rPr>
              <a:t>Cereal</a:t>
            </a:r>
          </a:p>
          <a:p>
            <a:endParaRPr lang="en-US">
              <a:latin typeface="+mj-lt"/>
            </a:endParaRPr>
          </a:p>
          <a:p>
            <a:r>
              <a:rPr lang="en-US" b="1">
                <a:latin typeface="+mj-lt"/>
              </a:rPr>
              <a:t>Description: </a:t>
            </a:r>
            <a:r>
              <a:rPr lang="en-US">
                <a:latin typeface="+mj-lt"/>
              </a:rPr>
              <a:t>The bright yellow colors and parallel stripes after the harvest make it easy to identify cereal plantations such as wheat, oat, barley or spelt. These are rainfed plantations. </a:t>
            </a:r>
          </a:p>
        </p:txBody>
      </p:sp>
      <p:pic>
        <p:nvPicPr>
          <p:cNvPr id="9" name="Picture 8">
            <a:extLst>
              <a:ext uri="{FF2B5EF4-FFF2-40B4-BE49-F238E27FC236}">
                <a16:creationId xmlns:a16="http://schemas.microsoft.com/office/drawing/2014/main" id="{B3B6FEF4-0F62-4311-9173-9BFCF2AA6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652" y="1340768"/>
            <a:ext cx="4517404" cy="4002580"/>
          </a:xfrm>
          <a:prstGeom prst="rect">
            <a:avLst/>
          </a:prstGeom>
        </p:spPr>
      </p:pic>
      <p:sp>
        <p:nvSpPr>
          <p:cNvPr id="10" name="Rectangle 9">
            <a:extLst>
              <a:ext uri="{FF2B5EF4-FFF2-40B4-BE49-F238E27FC236}">
                <a16:creationId xmlns:a16="http://schemas.microsoft.com/office/drawing/2014/main" id="{F5389BBF-CE49-43CB-9C47-3EF21CA2F814}"/>
              </a:ext>
            </a:extLst>
          </p:cNvPr>
          <p:cNvSpPr/>
          <p:nvPr/>
        </p:nvSpPr>
        <p:spPr>
          <a:xfrm>
            <a:off x="683568" y="1610552"/>
            <a:ext cx="1575617" cy="276999"/>
          </a:xfrm>
          <a:prstGeom prst="rect">
            <a:avLst/>
          </a:prstGeom>
        </p:spPr>
        <p:txBody>
          <a:bodyPr wrap="square">
            <a:spAutoFit/>
          </a:bodyPr>
          <a:lstStyle/>
          <a:p>
            <a:r>
              <a:rPr lang="en-US" sz="1200">
                <a:solidFill>
                  <a:schemeClr val="bg1"/>
                </a:solidFill>
                <a:latin typeface="+mj-lt"/>
              </a:rPr>
              <a:t>Year 2019</a:t>
            </a:r>
          </a:p>
        </p:txBody>
      </p:sp>
      <p:grpSp>
        <p:nvGrpSpPr>
          <p:cNvPr id="17" name="Group 16">
            <a:extLst>
              <a:ext uri="{FF2B5EF4-FFF2-40B4-BE49-F238E27FC236}">
                <a16:creationId xmlns:a16="http://schemas.microsoft.com/office/drawing/2014/main" id="{98F965C3-8D77-4047-BCE5-C78BA85465E0}"/>
              </a:ext>
            </a:extLst>
          </p:cNvPr>
          <p:cNvGrpSpPr/>
          <p:nvPr/>
        </p:nvGrpSpPr>
        <p:grpSpPr>
          <a:xfrm>
            <a:off x="6202509" y="5301208"/>
            <a:ext cx="2340768" cy="579767"/>
            <a:chOff x="3707904" y="5340534"/>
            <a:chExt cx="2340768" cy="579767"/>
          </a:xfrm>
        </p:grpSpPr>
        <p:sp>
          <p:nvSpPr>
            <p:cNvPr id="18" name="Rectangle 17">
              <a:extLst>
                <a:ext uri="{FF2B5EF4-FFF2-40B4-BE49-F238E27FC236}">
                  <a16:creationId xmlns:a16="http://schemas.microsoft.com/office/drawing/2014/main" id="{CDD613EF-50AE-4FAE-AD9B-A0069F96EA54}"/>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19" name="Lightning Bolt 18">
              <a:extLst>
                <a:ext uri="{FF2B5EF4-FFF2-40B4-BE49-F238E27FC236}">
                  <a16:creationId xmlns:a16="http://schemas.microsoft.com/office/drawing/2014/main" id="{A5E49769-8026-48DC-8323-B03D5E5E1599}"/>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211CD411-F02D-48D6-8F6C-A52873E77AEA}"/>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Permanent crop, Cereal</a:t>
            </a:r>
            <a:br>
              <a:rPr lang="en-US" sz="2400"/>
            </a:br>
            <a:r>
              <a:rPr lang="en-US" sz="2400"/>
              <a:t> </a:t>
            </a:r>
            <a:r>
              <a:rPr lang="en-US" sz="2000"/>
              <a:t>(Guadalajara, Spain)</a:t>
            </a:r>
            <a:endParaRPr lang="en-US" sz="2400"/>
          </a:p>
        </p:txBody>
      </p:sp>
      <p:grpSp>
        <p:nvGrpSpPr>
          <p:cNvPr id="12" name="Group 11">
            <a:extLst>
              <a:ext uri="{FF2B5EF4-FFF2-40B4-BE49-F238E27FC236}">
                <a16:creationId xmlns:a16="http://schemas.microsoft.com/office/drawing/2014/main" id="{2968700A-2479-4BDE-8365-4CE668FCA028}"/>
              </a:ext>
            </a:extLst>
          </p:cNvPr>
          <p:cNvGrpSpPr/>
          <p:nvPr/>
        </p:nvGrpSpPr>
        <p:grpSpPr>
          <a:xfrm>
            <a:off x="687935" y="5375578"/>
            <a:ext cx="1993633" cy="369332"/>
            <a:chOff x="687935" y="5375578"/>
            <a:chExt cx="1993633" cy="369332"/>
          </a:xfrm>
        </p:grpSpPr>
        <p:sp>
          <p:nvSpPr>
            <p:cNvPr id="13" name="TextBox 12">
              <a:extLst>
                <a:ext uri="{FF2B5EF4-FFF2-40B4-BE49-F238E27FC236}">
                  <a16:creationId xmlns:a16="http://schemas.microsoft.com/office/drawing/2014/main" id="{9828FEF9-8F8A-4609-A195-621A42869AC6}"/>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4" name="Graphic 13" descr="Earth globe Africa and Europe">
              <a:extLst>
                <a:ext uri="{FF2B5EF4-FFF2-40B4-BE49-F238E27FC236}">
                  <a16:creationId xmlns:a16="http://schemas.microsoft.com/office/drawing/2014/main" id="{EEB222DE-4CB2-410B-A203-B6800B4B268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111481780"/>
      </p:ext>
    </p:extLst>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974DC31-9321-4F1B-88B3-7A5996D769DB}"/>
              </a:ext>
            </a:extLst>
          </p:cNvPr>
          <p:cNvGrpSpPr/>
          <p:nvPr/>
        </p:nvGrpSpPr>
        <p:grpSpPr>
          <a:xfrm>
            <a:off x="496888" y="1448571"/>
            <a:ext cx="7847585" cy="3282361"/>
            <a:chOff x="496888" y="1448571"/>
            <a:chExt cx="7847585" cy="3282361"/>
          </a:xfrm>
        </p:grpSpPr>
        <p:pic>
          <p:nvPicPr>
            <p:cNvPr id="2" name="Picture 1">
              <a:extLst>
                <a:ext uri="{FF2B5EF4-FFF2-40B4-BE49-F238E27FC236}">
                  <a16:creationId xmlns:a16="http://schemas.microsoft.com/office/drawing/2014/main" id="{088364F1-3B31-4802-9571-A8256CCFB88B}"/>
                </a:ext>
              </a:extLst>
            </p:cNvPr>
            <p:cNvPicPr>
              <a:picLocks noChangeAspect="1"/>
            </p:cNvPicPr>
            <p:nvPr/>
          </p:nvPicPr>
          <p:blipFill>
            <a:blip r:embed="rId2"/>
            <a:stretch>
              <a:fillRect/>
            </a:stretch>
          </p:blipFill>
          <p:spPr>
            <a:xfrm>
              <a:off x="4567673" y="1448571"/>
              <a:ext cx="3776800" cy="3282361"/>
            </a:xfrm>
            <a:prstGeom prst="rect">
              <a:avLst/>
            </a:prstGeom>
          </p:spPr>
        </p:pic>
        <p:pic>
          <p:nvPicPr>
            <p:cNvPr id="8" name="Picture 7">
              <a:extLst>
                <a:ext uri="{FF2B5EF4-FFF2-40B4-BE49-F238E27FC236}">
                  <a16:creationId xmlns:a16="http://schemas.microsoft.com/office/drawing/2014/main" id="{85D4BBA5-B717-40CD-AB83-C2D46B27F3F9}"/>
                </a:ext>
              </a:extLst>
            </p:cNvPr>
            <p:cNvPicPr>
              <a:picLocks noChangeAspect="1"/>
            </p:cNvPicPr>
            <p:nvPr/>
          </p:nvPicPr>
          <p:blipFill>
            <a:blip r:embed="rId3"/>
            <a:stretch>
              <a:fillRect/>
            </a:stretch>
          </p:blipFill>
          <p:spPr>
            <a:xfrm>
              <a:off x="496888" y="1448571"/>
              <a:ext cx="3826494" cy="3282360"/>
            </a:xfrm>
            <a:prstGeom prst="rect">
              <a:avLst/>
            </a:prstGeom>
          </p:spPr>
        </p:pic>
        <p:sp>
          <p:nvSpPr>
            <p:cNvPr id="14" name="Rectangle 13">
              <a:extLst>
                <a:ext uri="{FF2B5EF4-FFF2-40B4-BE49-F238E27FC236}">
                  <a16:creationId xmlns:a16="http://schemas.microsoft.com/office/drawing/2014/main" id="{63DBDCC5-4B9B-431B-BFDC-B54BA8AD32C1}"/>
                </a:ext>
              </a:extLst>
            </p:cNvPr>
            <p:cNvSpPr/>
            <p:nvPr/>
          </p:nvSpPr>
          <p:spPr>
            <a:xfrm>
              <a:off x="687935" y="1700808"/>
              <a:ext cx="1575617" cy="276999"/>
            </a:xfrm>
            <a:prstGeom prst="rect">
              <a:avLst/>
            </a:prstGeom>
          </p:spPr>
          <p:txBody>
            <a:bodyPr wrap="square">
              <a:spAutoFit/>
            </a:bodyPr>
            <a:lstStyle/>
            <a:p>
              <a:r>
                <a:rPr lang="en-US" sz="1200">
                  <a:solidFill>
                    <a:schemeClr val="bg1"/>
                  </a:solidFill>
                  <a:latin typeface="+mj-lt"/>
                </a:rPr>
                <a:t>Year 2009 </a:t>
              </a:r>
            </a:p>
          </p:txBody>
        </p:sp>
        <p:sp>
          <p:nvSpPr>
            <p:cNvPr id="15" name="Rectangle 14">
              <a:extLst>
                <a:ext uri="{FF2B5EF4-FFF2-40B4-BE49-F238E27FC236}">
                  <a16:creationId xmlns:a16="http://schemas.microsoft.com/office/drawing/2014/main" id="{398A1A97-9667-4853-B91A-EF87CE2AF603}"/>
                </a:ext>
              </a:extLst>
            </p:cNvPr>
            <p:cNvSpPr/>
            <p:nvPr/>
          </p:nvSpPr>
          <p:spPr>
            <a:xfrm>
              <a:off x="4566134" y="1745852"/>
              <a:ext cx="1575617" cy="276999"/>
            </a:xfrm>
            <a:prstGeom prst="rect">
              <a:avLst/>
            </a:prstGeom>
          </p:spPr>
          <p:txBody>
            <a:bodyPr wrap="square">
              <a:spAutoFit/>
            </a:bodyPr>
            <a:lstStyle/>
            <a:p>
              <a:r>
                <a:rPr lang="en-US" sz="1200">
                  <a:solidFill>
                    <a:schemeClr val="bg1"/>
                  </a:solidFill>
                  <a:latin typeface="+mj-lt"/>
                </a:rPr>
                <a:t>Year 2019</a:t>
              </a:r>
            </a:p>
          </p:txBody>
        </p:sp>
      </p:grpSp>
      <p:sp>
        <p:nvSpPr>
          <p:cNvPr id="6" name="Rectangle 5">
            <a:extLst>
              <a:ext uri="{FF2B5EF4-FFF2-40B4-BE49-F238E27FC236}">
                <a16:creationId xmlns:a16="http://schemas.microsoft.com/office/drawing/2014/main" id="{81D22F9C-BAB6-4BF8-9218-32F2382B2B71}"/>
              </a:ext>
            </a:extLst>
          </p:cNvPr>
          <p:cNvSpPr/>
          <p:nvPr/>
        </p:nvSpPr>
        <p:spPr>
          <a:xfrm>
            <a:off x="496888" y="4844921"/>
            <a:ext cx="7632848" cy="923330"/>
          </a:xfrm>
          <a:prstGeom prst="rect">
            <a:avLst/>
          </a:prstGeom>
        </p:spPr>
        <p:txBody>
          <a:bodyPr wrap="square">
            <a:spAutoFit/>
          </a:bodyPr>
          <a:lstStyle/>
          <a:p>
            <a:r>
              <a:rPr lang="en-US">
                <a:latin typeface="+mj-lt"/>
              </a:rPr>
              <a:t>Land use changes in time: In this area farmers rotate crop systems such as cereals, sunflowers and legumes in order to obtain benefits for the soil. </a:t>
            </a:r>
          </a:p>
        </p:txBody>
      </p:sp>
      <p:sp>
        <p:nvSpPr>
          <p:cNvPr id="12" name="Title 1">
            <a:extLst>
              <a:ext uri="{FF2B5EF4-FFF2-40B4-BE49-F238E27FC236}">
                <a16:creationId xmlns:a16="http://schemas.microsoft.com/office/drawing/2014/main" id="{E44BFDB2-229D-42A1-80A1-BF43AE9B3427}"/>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Permanent crop, Cereal</a:t>
            </a:r>
            <a:br>
              <a:rPr lang="en-US" sz="2400"/>
            </a:br>
            <a:r>
              <a:rPr lang="en-US" sz="2400"/>
              <a:t> </a:t>
            </a:r>
            <a:r>
              <a:rPr lang="en-US" sz="2000"/>
              <a:t>(Guadalajara, Spain)</a:t>
            </a:r>
            <a:endParaRPr lang="en-US" sz="2400"/>
          </a:p>
        </p:txBody>
      </p:sp>
    </p:spTree>
    <p:extLst>
      <p:ext uri="{BB962C8B-B14F-4D97-AF65-F5344CB8AC3E}">
        <p14:creationId xmlns:p14="http://schemas.microsoft.com/office/powerpoint/2010/main" val="3712097054"/>
      </p:ext>
    </p:extLst>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5340817" y="920252"/>
            <a:ext cx="3471395" cy="5293757"/>
          </a:xfrm>
          <a:prstGeom prst="rect">
            <a:avLst/>
          </a:prstGeom>
        </p:spPr>
        <p:txBody>
          <a:bodyPr wrap="square">
            <a:spAutoFit/>
          </a:bodyPr>
          <a:lstStyle/>
          <a:p>
            <a:r>
              <a:rPr lang="en-US" sz="1600" dirty="0">
                <a:latin typeface="+mj-lt"/>
              </a:rPr>
              <a:t>Interpretation of NDVI  and precipitation graphics: </a:t>
            </a:r>
          </a:p>
          <a:p>
            <a:endParaRPr lang="en-US" sz="1600" dirty="0">
              <a:latin typeface="+mj-lt"/>
            </a:endParaRPr>
          </a:p>
          <a:p>
            <a:pPr marL="285750" indent="-285750">
              <a:buFont typeface="Arial" panose="020B0604020202020204" pitchFamily="34" charset="0"/>
              <a:buChar char="•"/>
            </a:pPr>
            <a:r>
              <a:rPr lang="en-US" sz="1600" dirty="0">
                <a:latin typeface="+mj-lt"/>
              </a:rPr>
              <a:t>NDVI fluctuates reaching 0,5 in the spring when plantations are in its growing phase and drops down in the summer when farmers harvest their land. </a:t>
            </a:r>
          </a:p>
          <a:p>
            <a:pPr marL="285750" indent="-285750">
              <a:buFont typeface="Arial" panose="020B0604020202020204" pitchFamily="34" charset="0"/>
              <a:buChar char="•"/>
            </a:pPr>
            <a:r>
              <a:rPr lang="en-US" sz="1600" dirty="0">
                <a:latin typeface="+mj-lt"/>
              </a:rPr>
              <a:t>Maximum NDVI value is 0,5 denoting a rainfed crops. Usually irrigated crops will have higher NDVI values</a:t>
            </a:r>
          </a:p>
          <a:p>
            <a:pPr marL="285750" indent="-285750">
              <a:buFont typeface="Arial" panose="020B0604020202020204" pitchFamily="34" charset="0"/>
              <a:buChar char="•"/>
            </a:pPr>
            <a:r>
              <a:rPr lang="en-US" sz="1600" dirty="0">
                <a:latin typeface="+mj-lt"/>
              </a:rPr>
              <a:t>The graphs shows that the plantation in this particular field might not have been the same in 2017, 2018 and 2019 and 2020, as NDVI curves behave differently.</a:t>
            </a:r>
          </a:p>
          <a:p>
            <a:pPr marL="285750" indent="-285750">
              <a:buFont typeface="Arial" panose="020B0604020202020204" pitchFamily="34" charset="0"/>
              <a:buChar char="•"/>
            </a:pPr>
            <a:r>
              <a:rPr lang="en-US" sz="1600" dirty="0">
                <a:latin typeface="+mj-lt"/>
              </a:rPr>
              <a:t>Maximum precipitations fall in the spring months.   </a:t>
            </a:r>
          </a:p>
          <a:p>
            <a:endParaRPr lang="en-US" dirty="0">
              <a:latin typeface="+mj-lt"/>
            </a:endParaRPr>
          </a:p>
        </p:txBody>
      </p:sp>
      <p:pic>
        <p:nvPicPr>
          <p:cNvPr id="3" name="Picture 2" descr="A close up of a map&#10;&#10;Description automatically generated">
            <a:extLst>
              <a:ext uri="{FF2B5EF4-FFF2-40B4-BE49-F238E27FC236}">
                <a16:creationId xmlns:a16="http://schemas.microsoft.com/office/drawing/2014/main" id="{BCB54171-333A-4F8C-BADB-F8EADD98CFE0}"/>
              </a:ext>
            </a:extLst>
          </p:cNvPr>
          <p:cNvPicPr>
            <a:picLocks noChangeAspect="1"/>
          </p:cNvPicPr>
          <p:nvPr/>
        </p:nvPicPr>
        <p:blipFill rotWithShape="1">
          <a:blip r:embed="rId2">
            <a:extLst>
              <a:ext uri="{28A0092B-C50C-407E-A947-70E740481C1C}">
                <a14:useLocalDpi xmlns:a14="http://schemas.microsoft.com/office/drawing/2010/main" val="0"/>
              </a:ext>
            </a:extLst>
          </a:blip>
          <a:srcRect l="4257" t="10256" r="6283" b="5128"/>
          <a:stretch/>
        </p:blipFill>
        <p:spPr>
          <a:xfrm>
            <a:off x="655690" y="1299434"/>
            <a:ext cx="4599879" cy="223229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BF9BCE26-67D3-4F49-975D-B72E16946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88" y="3531729"/>
            <a:ext cx="4599879" cy="2360100"/>
          </a:xfrm>
          <a:prstGeom prst="rect">
            <a:avLst/>
          </a:prstGeom>
        </p:spPr>
      </p:pic>
      <p:sp>
        <p:nvSpPr>
          <p:cNvPr id="9" name="Title 1">
            <a:extLst>
              <a:ext uri="{FF2B5EF4-FFF2-40B4-BE49-F238E27FC236}">
                <a16:creationId xmlns:a16="http://schemas.microsoft.com/office/drawing/2014/main" id="{2DE796FC-57BB-4073-9EF7-CBA0ED563792}"/>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Permanent crop, Cereal</a:t>
            </a:r>
            <a:br>
              <a:rPr lang="en-US" sz="2400"/>
            </a:br>
            <a:r>
              <a:rPr lang="en-US" sz="2400"/>
              <a:t> </a:t>
            </a:r>
            <a:r>
              <a:rPr lang="en-US" sz="2000"/>
              <a:t>(Guadalajara, Spain)</a:t>
            </a:r>
            <a:endParaRPr lang="en-US" sz="2400"/>
          </a:p>
        </p:txBody>
      </p:sp>
    </p:spTree>
    <p:extLst>
      <p:ext uri="{BB962C8B-B14F-4D97-AF65-F5344CB8AC3E}">
        <p14:creationId xmlns:p14="http://schemas.microsoft.com/office/powerpoint/2010/main" val="4000468392"/>
      </p:ext>
    </p:extLst>
  </p:cSld>
  <p:clrMapOvr>
    <a:masterClrMapping/>
  </p:clrMapOvr>
  <p:transition spd="slow">
    <p:cove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6E6A9D3-BBF1-4A4B-87CE-8F958A6D674C}"/>
              </a:ext>
            </a:extLst>
          </p:cNvPr>
          <p:cNvGrpSpPr/>
          <p:nvPr/>
        </p:nvGrpSpPr>
        <p:grpSpPr>
          <a:xfrm>
            <a:off x="827584" y="1251775"/>
            <a:ext cx="6201213" cy="2942235"/>
            <a:chOff x="827584" y="1251775"/>
            <a:chExt cx="6201213" cy="2942235"/>
          </a:xfrm>
        </p:grpSpPr>
        <p:pic>
          <p:nvPicPr>
            <p:cNvPr id="5" name="Picture 4">
              <a:extLst>
                <a:ext uri="{FF2B5EF4-FFF2-40B4-BE49-F238E27FC236}">
                  <a16:creationId xmlns:a16="http://schemas.microsoft.com/office/drawing/2014/main" id="{2E1F9A4B-E3F9-4F24-AEB3-5BE3BD97C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1251775"/>
              <a:ext cx="2956048" cy="2942235"/>
            </a:xfrm>
            <a:prstGeom prst="rect">
              <a:avLst/>
            </a:prstGeom>
          </p:spPr>
        </p:pic>
        <p:pic>
          <p:nvPicPr>
            <p:cNvPr id="8" name="Picture 7">
              <a:extLst>
                <a:ext uri="{FF2B5EF4-FFF2-40B4-BE49-F238E27FC236}">
                  <a16:creationId xmlns:a16="http://schemas.microsoft.com/office/drawing/2014/main" id="{CF0AC655-3010-419C-B18E-1545DD9CC039}"/>
                </a:ext>
              </a:extLst>
            </p:cNvPr>
            <p:cNvPicPr>
              <a:picLocks noChangeAspect="1"/>
            </p:cNvPicPr>
            <p:nvPr/>
          </p:nvPicPr>
          <p:blipFill rotWithShape="1">
            <a:blip r:embed="rId3"/>
            <a:srcRect b="13234"/>
            <a:stretch/>
          </p:blipFill>
          <p:spPr>
            <a:xfrm>
              <a:off x="4114328" y="1251775"/>
              <a:ext cx="2914469" cy="2942235"/>
            </a:xfrm>
            <a:prstGeom prst="rect">
              <a:avLst/>
            </a:prstGeom>
          </p:spPr>
        </p:pic>
      </p:grpSp>
      <p:sp>
        <p:nvSpPr>
          <p:cNvPr id="11" name="Rectangle 10">
            <a:extLst>
              <a:ext uri="{FF2B5EF4-FFF2-40B4-BE49-F238E27FC236}">
                <a16:creationId xmlns:a16="http://schemas.microsoft.com/office/drawing/2014/main" id="{F27F36C3-92B7-4762-AE26-BEAB02DEA22B}"/>
              </a:ext>
            </a:extLst>
          </p:cNvPr>
          <p:cNvSpPr/>
          <p:nvPr/>
        </p:nvSpPr>
        <p:spPr>
          <a:xfrm>
            <a:off x="496888" y="4299337"/>
            <a:ext cx="7987237" cy="1477328"/>
          </a:xfrm>
          <a:prstGeom prst="rect">
            <a:avLst/>
          </a:prstGeom>
        </p:spPr>
        <p:txBody>
          <a:bodyPr wrap="square">
            <a:spAutoFit/>
          </a:bodyPr>
          <a:lstStyle/>
          <a:p>
            <a:r>
              <a:rPr lang="en-US">
                <a:latin typeface="+mj-lt"/>
              </a:rPr>
              <a:t>Interpretation of Sentinel 2 composite images (20 m resolution) showing the vegetation intensity (orange is high vegetation intensity and green is low vegetation intensity):  The image in May 2017 shows its vegetation in its maximal intensity. In the image on the right in June 2017 the vegetation intensity is very low after the harvest. </a:t>
            </a:r>
          </a:p>
        </p:txBody>
      </p:sp>
      <p:sp>
        <p:nvSpPr>
          <p:cNvPr id="10" name="Title 1">
            <a:extLst>
              <a:ext uri="{FF2B5EF4-FFF2-40B4-BE49-F238E27FC236}">
                <a16:creationId xmlns:a16="http://schemas.microsoft.com/office/drawing/2014/main" id="{445DFB90-5912-43DF-84CF-97F2BB752A6F}"/>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Permanent crop, Cereal</a:t>
            </a:r>
            <a:br>
              <a:rPr lang="en-US" sz="2400"/>
            </a:br>
            <a:r>
              <a:rPr lang="en-US" sz="2400"/>
              <a:t> </a:t>
            </a:r>
            <a:r>
              <a:rPr lang="en-US" sz="2000"/>
              <a:t>(Guadalajara, Spain)</a:t>
            </a:r>
            <a:endParaRPr lang="en-US" sz="2400"/>
          </a:p>
        </p:txBody>
      </p:sp>
    </p:spTree>
    <p:extLst>
      <p:ext uri="{BB962C8B-B14F-4D97-AF65-F5344CB8AC3E}">
        <p14:creationId xmlns:p14="http://schemas.microsoft.com/office/powerpoint/2010/main" val="1623321649"/>
      </p:ext>
    </p:extLst>
  </p:cSld>
  <p:clrMapOvr>
    <a:masterClrMapping/>
  </p:clrMapOvr>
  <p:transition spd="slow">
    <p:cove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258012" y="563804"/>
            <a:ext cx="3670980" cy="4801314"/>
          </a:xfrm>
          <a:prstGeom prst="rect">
            <a:avLst/>
          </a:prstGeom>
        </p:spPr>
        <p:txBody>
          <a:bodyPr wrap="square">
            <a:spAutoFit/>
          </a:bodyPr>
          <a:lstStyle/>
          <a:p>
            <a:r>
              <a:rPr lang="en-US" b="1" dirty="0">
                <a:latin typeface="+mj-lt"/>
              </a:rPr>
              <a:t>Category: </a:t>
            </a:r>
            <a:r>
              <a:rPr lang="en-US" dirty="0">
                <a:latin typeface="+mj-lt"/>
              </a:rPr>
              <a:t>Cropland</a:t>
            </a:r>
          </a:p>
          <a:p>
            <a:endParaRPr lang="en-US" dirty="0">
              <a:latin typeface="+mj-lt"/>
            </a:endParaRPr>
          </a:p>
          <a:p>
            <a:r>
              <a:rPr lang="en-US" b="1" dirty="0">
                <a:latin typeface="+mj-lt"/>
              </a:rPr>
              <a:t>Subcategory: </a:t>
            </a:r>
            <a:r>
              <a:rPr lang="en-US" dirty="0">
                <a:latin typeface="+mj-lt"/>
              </a:rPr>
              <a:t>Perennial crop. Palm. Coconut</a:t>
            </a:r>
          </a:p>
          <a:p>
            <a:endParaRPr lang="en-US" dirty="0">
              <a:latin typeface="+mj-lt"/>
            </a:endParaRPr>
          </a:p>
          <a:p>
            <a:r>
              <a:rPr lang="en-US" b="1" dirty="0">
                <a:latin typeface="+mj-lt"/>
              </a:rPr>
              <a:t>Description: </a:t>
            </a:r>
            <a:r>
              <a:rPr lang="en-US" dirty="0">
                <a:latin typeface="+mj-lt"/>
              </a:rPr>
              <a:t>This forest located in Papua New Guinea looks like a broadleaf evergreen forest. </a:t>
            </a:r>
          </a:p>
          <a:p>
            <a:endParaRPr lang="en-US" dirty="0">
              <a:latin typeface="+mj-lt"/>
            </a:endParaRPr>
          </a:p>
          <a:p>
            <a:r>
              <a:rPr lang="en-US" dirty="0">
                <a:latin typeface="+mj-lt"/>
              </a:rPr>
              <a:t>The </a:t>
            </a:r>
            <a:r>
              <a:rPr lang="en-US" b="1" dirty="0">
                <a:latin typeface="+mj-lt"/>
              </a:rPr>
              <a:t>land use change from forest to oil palm plantation </a:t>
            </a:r>
            <a:r>
              <a:rPr lang="en-US" dirty="0">
                <a:latin typeface="+mj-lt"/>
              </a:rPr>
              <a:t>cannot be appreciated with Google Earth images because the last satellite image available in the GE repository is from the year </a:t>
            </a:r>
            <a:r>
              <a:rPr lang="en-US" b="1" dirty="0">
                <a:latin typeface="+mj-lt"/>
              </a:rPr>
              <a:t>2014</a:t>
            </a:r>
            <a:r>
              <a:rPr lang="en-US" dirty="0">
                <a:latin typeface="+mj-lt"/>
              </a:rPr>
              <a:t>. </a:t>
            </a:r>
          </a:p>
          <a:p>
            <a:endParaRPr lang="en-US" dirty="0">
              <a:latin typeface="+mj-lt"/>
            </a:endParaRPr>
          </a:p>
        </p:txBody>
      </p:sp>
      <p:grpSp>
        <p:nvGrpSpPr>
          <p:cNvPr id="7" name="Group 6">
            <a:extLst>
              <a:ext uri="{FF2B5EF4-FFF2-40B4-BE49-F238E27FC236}">
                <a16:creationId xmlns:a16="http://schemas.microsoft.com/office/drawing/2014/main" id="{2E641EE4-809B-44B6-BD6C-5152383A99C0}"/>
              </a:ext>
            </a:extLst>
          </p:cNvPr>
          <p:cNvGrpSpPr/>
          <p:nvPr/>
        </p:nvGrpSpPr>
        <p:grpSpPr>
          <a:xfrm>
            <a:off x="573213" y="1444347"/>
            <a:ext cx="4326596" cy="4019675"/>
            <a:chOff x="573212" y="1444347"/>
            <a:chExt cx="4497143" cy="4204341"/>
          </a:xfrm>
        </p:grpSpPr>
        <p:pic>
          <p:nvPicPr>
            <p:cNvPr id="2" name="Picture 1">
              <a:extLst>
                <a:ext uri="{FF2B5EF4-FFF2-40B4-BE49-F238E27FC236}">
                  <a16:creationId xmlns:a16="http://schemas.microsoft.com/office/drawing/2014/main" id="{A1F16BB3-0293-455E-B7C9-7527A5994888}"/>
                </a:ext>
              </a:extLst>
            </p:cNvPr>
            <p:cNvPicPr>
              <a:picLocks noChangeAspect="1"/>
            </p:cNvPicPr>
            <p:nvPr/>
          </p:nvPicPr>
          <p:blipFill>
            <a:blip r:embed="rId2"/>
            <a:stretch>
              <a:fillRect/>
            </a:stretch>
          </p:blipFill>
          <p:spPr>
            <a:xfrm>
              <a:off x="573212" y="1444347"/>
              <a:ext cx="4497143" cy="4204341"/>
            </a:xfrm>
            <a:prstGeom prst="rect">
              <a:avLst/>
            </a:prstGeom>
          </p:spPr>
        </p:pic>
        <p:sp>
          <p:nvSpPr>
            <p:cNvPr id="10" name="Rectangle 9">
              <a:extLst>
                <a:ext uri="{FF2B5EF4-FFF2-40B4-BE49-F238E27FC236}">
                  <a16:creationId xmlns:a16="http://schemas.microsoft.com/office/drawing/2014/main" id="{F5389BBF-CE49-43CB-9C47-3EF21CA2F814}"/>
                </a:ext>
              </a:extLst>
            </p:cNvPr>
            <p:cNvSpPr/>
            <p:nvPr/>
          </p:nvSpPr>
          <p:spPr>
            <a:xfrm>
              <a:off x="683568" y="1703249"/>
              <a:ext cx="1575617" cy="276999"/>
            </a:xfrm>
            <a:prstGeom prst="rect">
              <a:avLst/>
            </a:prstGeom>
          </p:spPr>
          <p:txBody>
            <a:bodyPr wrap="square">
              <a:spAutoFit/>
            </a:bodyPr>
            <a:lstStyle/>
            <a:p>
              <a:r>
                <a:rPr lang="en-US" sz="1200">
                  <a:solidFill>
                    <a:schemeClr val="bg1"/>
                  </a:solidFill>
                  <a:latin typeface="+mj-lt"/>
                </a:rPr>
                <a:t>Year 2014</a:t>
              </a:r>
            </a:p>
          </p:txBody>
        </p:sp>
      </p:grpSp>
      <p:grpSp>
        <p:nvGrpSpPr>
          <p:cNvPr id="17" name="Group 16">
            <a:extLst>
              <a:ext uri="{FF2B5EF4-FFF2-40B4-BE49-F238E27FC236}">
                <a16:creationId xmlns:a16="http://schemas.microsoft.com/office/drawing/2014/main" id="{98F965C3-8D77-4047-BCE5-C78BA85465E0}"/>
              </a:ext>
            </a:extLst>
          </p:cNvPr>
          <p:cNvGrpSpPr/>
          <p:nvPr/>
        </p:nvGrpSpPr>
        <p:grpSpPr>
          <a:xfrm>
            <a:off x="6230020" y="5365118"/>
            <a:ext cx="2340768" cy="579767"/>
            <a:chOff x="3707904" y="5340534"/>
            <a:chExt cx="2340768" cy="579767"/>
          </a:xfrm>
        </p:grpSpPr>
        <p:sp>
          <p:nvSpPr>
            <p:cNvPr id="18" name="Rectangle 17">
              <a:extLst>
                <a:ext uri="{FF2B5EF4-FFF2-40B4-BE49-F238E27FC236}">
                  <a16:creationId xmlns:a16="http://schemas.microsoft.com/office/drawing/2014/main" id="{CDD613EF-50AE-4FAE-AD9B-A0069F96EA54}"/>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19" name="Lightning Bolt 18">
              <a:extLst>
                <a:ext uri="{FF2B5EF4-FFF2-40B4-BE49-F238E27FC236}">
                  <a16:creationId xmlns:a16="http://schemas.microsoft.com/office/drawing/2014/main" id="{A5E49769-8026-48DC-8323-B03D5E5E1599}"/>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13192767-7745-4E7D-853A-230201DCD20D}"/>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Palm</a:t>
            </a:r>
            <a:br>
              <a:rPr lang="en-US" sz="2400"/>
            </a:br>
            <a:r>
              <a:rPr lang="en-US" sz="2400"/>
              <a:t> </a:t>
            </a:r>
            <a:r>
              <a:rPr lang="en-US" sz="2000"/>
              <a:t>(West Sepik, PNG)</a:t>
            </a:r>
            <a:endParaRPr lang="en-US" sz="2400"/>
          </a:p>
        </p:txBody>
      </p:sp>
      <p:grpSp>
        <p:nvGrpSpPr>
          <p:cNvPr id="11" name="Group 10">
            <a:extLst>
              <a:ext uri="{FF2B5EF4-FFF2-40B4-BE49-F238E27FC236}">
                <a16:creationId xmlns:a16="http://schemas.microsoft.com/office/drawing/2014/main" id="{DEEA1DFE-2CE4-4B6C-BE56-3E7AABE77744}"/>
              </a:ext>
            </a:extLst>
          </p:cNvPr>
          <p:cNvGrpSpPr/>
          <p:nvPr/>
        </p:nvGrpSpPr>
        <p:grpSpPr>
          <a:xfrm>
            <a:off x="679384" y="5449389"/>
            <a:ext cx="1993633" cy="369332"/>
            <a:chOff x="687935" y="5375578"/>
            <a:chExt cx="1993633" cy="369332"/>
          </a:xfrm>
        </p:grpSpPr>
        <p:sp>
          <p:nvSpPr>
            <p:cNvPr id="13" name="TextBox 12">
              <a:extLst>
                <a:ext uri="{FF2B5EF4-FFF2-40B4-BE49-F238E27FC236}">
                  <a16:creationId xmlns:a16="http://schemas.microsoft.com/office/drawing/2014/main" id="{B259A636-D525-49F6-A7E9-6038C8D95AA9}"/>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4" name="Graphic 13" descr="Earth globe Africa and Europe">
              <a:extLst>
                <a:ext uri="{FF2B5EF4-FFF2-40B4-BE49-F238E27FC236}">
                  <a16:creationId xmlns:a16="http://schemas.microsoft.com/office/drawing/2014/main" id="{D32285E0-E07B-4962-847C-5F12FD72126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3185617163"/>
      </p:ext>
    </p:extLst>
  </p:cSld>
  <p:clrMapOvr>
    <a:masterClrMapping/>
  </p:clrMapOvr>
  <p:transition spd="slow">
    <p:cove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5ECEAAC-6625-4EDC-A664-85FD2280A289}"/>
              </a:ext>
            </a:extLst>
          </p:cNvPr>
          <p:cNvGrpSpPr/>
          <p:nvPr/>
        </p:nvGrpSpPr>
        <p:grpSpPr>
          <a:xfrm>
            <a:off x="496887" y="1410419"/>
            <a:ext cx="7773365" cy="3282363"/>
            <a:chOff x="496887" y="1410419"/>
            <a:chExt cx="7773365" cy="3282363"/>
          </a:xfrm>
        </p:grpSpPr>
        <p:pic>
          <p:nvPicPr>
            <p:cNvPr id="5" name="Picture 4">
              <a:extLst>
                <a:ext uri="{FF2B5EF4-FFF2-40B4-BE49-F238E27FC236}">
                  <a16:creationId xmlns:a16="http://schemas.microsoft.com/office/drawing/2014/main" id="{57698A51-373A-4322-AF1A-4DBACC40A0B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496887" y="1410419"/>
              <a:ext cx="3675755" cy="3282363"/>
            </a:xfrm>
            <a:prstGeom prst="rect">
              <a:avLst/>
            </a:prstGeom>
          </p:spPr>
        </p:pic>
        <p:pic>
          <p:nvPicPr>
            <p:cNvPr id="4" name="Picture 3">
              <a:extLst>
                <a:ext uri="{FF2B5EF4-FFF2-40B4-BE49-F238E27FC236}">
                  <a16:creationId xmlns:a16="http://schemas.microsoft.com/office/drawing/2014/main" id="{2208B9A7-94C8-4668-827A-35770FCB870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4566134" y="1410420"/>
              <a:ext cx="3704118" cy="3282362"/>
            </a:xfrm>
            <a:prstGeom prst="rect">
              <a:avLst/>
            </a:prstGeom>
          </p:spPr>
        </p:pic>
        <p:sp>
          <p:nvSpPr>
            <p:cNvPr id="14" name="Rectangle 13">
              <a:extLst>
                <a:ext uri="{FF2B5EF4-FFF2-40B4-BE49-F238E27FC236}">
                  <a16:creationId xmlns:a16="http://schemas.microsoft.com/office/drawing/2014/main" id="{63DBDCC5-4B9B-431B-BFDC-B54BA8AD32C1}"/>
                </a:ext>
              </a:extLst>
            </p:cNvPr>
            <p:cNvSpPr/>
            <p:nvPr/>
          </p:nvSpPr>
          <p:spPr>
            <a:xfrm>
              <a:off x="673868" y="1666935"/>
              <a:ext cx="1575617" cy="276999"/>
            </a:xfrm>
            <a:prstGeom prst="rect">
              <a:avLst/>
            </a:prstGeom>
          </p:spPr>
          <p:txBody>
            <a:bodyPr wrap="square">
              <a:spAutoFit/>
            </a:bodyPr>
            <a:lstStyle/>
            <a:p>
              <a:r>
                <a:rPr lang="en-US" sz="1200" b="1" dirty="0">
                  <a:solidFill>
                    <a:schemeClr val="bg1"/>
                  </a:solidFill>
                  <a:latin typeface="+mj-lt"/>
                </a:rPr>
                <a:t>Year 2013 </a:t>
              </a:r>
            </a:p>
          </p:txBody>
        </p:sp>
        <p:sp>
          <p:nvSpPr>
            <p:cNvPr id="15" name="Rectangle 14">
              <a:extLst>
                <a:ext uri="{FF2B5EF4-FFF2-40B4-BE49-F238E27FC236}">
                  <a16:creationId xmlns:a16="http://schemas.microsoft.com/office/drawing/2014/main" id="{398A1A97-9667-4853-B91A-EF87CE2AF603}"/>
                </a:ext>
              </a:extLst>
            </p:cNvPr>
            <p:cNvSpPr/>
            <p:nvPr/>
          </p:nvSpPr>
          <p:spPr>
            <a:xfrm>
              <a:off x="4678676" y="1666935"/>
              <a:ext cx="1575617" cy="276999"/>
            </a:xfrm>
            <a:prstGeom prst="rect">
              <a:avLst/>
            </a:prstGeom>
          </p:spPr>
          <p:txBody>
            <a:bodyPr wrap="square">
              <a:spAutoFit/>
            </a:bodyPr>
            <a:lstStyle/>
            <a:p>
              <a:r>
                <a:rPr lang="en-US" sz="1200" b="1" dirty="0">
                  <a:solidFill>
                    <a:schemeClr val="bg1"/>
                  </a:solidFill>
                  <a:latin typeface="+mj-lt"/>
                </a:rPr>
                <a:t>Year 2014</a:t>
              </a:r>
            </a:p>
          </p:txBody>
        </p:sp>
      </p:grpSp>
      <p:sp>
        <p:nvSpPr>
          <p:cNvPr id="6" name="Rectangle 5">
            <a:extLst>
              <a:ext uri="{FF2B5EF4-FFF2-40B4-BE49-F238E27FC236}">
                <a16:creationId xmlns:a16="http://schemas.microsoft.com/office/drawing/2014/main" id="{81D22F9C-BAB6-4BF8-9218-32F2382B2B71}"/>
              </a:ext>
            </a:extLst>
          </p:cNvPr>
          <p:cNvSpPr/>
          <p:nvPr/>
        </p:nvSpPr>
        <p:spPr>
          <a:xfrm>
            <a:off x="496888" y="4844921"/>
            <a:ext cx="7632848" cy="646331"/>
          </a:xfrm>
          <a:prstGeom prst="rect">
            <a:avLst/>
          </a:prstGeom>
        </p:spPr>
        <p:txBody>
          <a:bodyPr wrap="square">
            <a:spAutoFit/>
          </a:bodyPr>
          <a:lstStyle/>
          <a:p>
            <a:r>
              <a:rPr lang="en-US">
                <a:latin typeface="+mj-lt"/>
              </a:rPr>
              <a:t>Land use changes in time: Between 2013 and 2014 we can see that big roads were built within the forest. </a:t>
            </a:r>
          </a:p>
        </p:txBody>
      </p:sp>
      <p:sp>
        <p:nvSpPr>
          <p:cNvPr id="10" name="Title 1">
            <a:extLst>
              <a:ext uri="{FF2B5EF4-FFF2-40B4-BE49-F238E27FC236}">
                <a16:creationId xmlns:a16="http://schemas.microsoft.com/office/drawing/2014/main" id="{9B9CC97E-BB1E-45E6-8197-7754EE210A33}"/>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Palm</a:t>
            </a:r>
            <a:br>
              <a:rPr lang="en-US" sz="2400"/>
            </a:br>
            <a:r>
              <a:rPr lang="en-US" sz="2400"/>
              <a:t> </a:t>
            </a:r>
            <a:r>
              <a:rPr lang="en-US" sz="2000"/>
              <a:t>(West Sepik, PNG)</a:t>
            </a:r>
            <a:endParaRPr lang="en-US" sz="2400"/>
          </a:p>
        </p:txBody>
      </p:sp>
    </p:spTree>
    <p:extLst>
      <p:ext uri="{BB962C8B-B14F-4D97-AF65-F5344CB8AC3E}">
        <p14:creationId xmlns:p14="http://schemas.microsoft.com/office/powerpoint/2010/main" val="261255455"/>
      </p:ext>
    </p:extLst>
  </p:cSld>
  <p:clrMapOvr>
    <a:masterClrMapping/>
  </p:clrMapOvr>
  <p:transition spd="slow">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519536" y="3509890"/>
            <a:ext cx="8244636" cy="2831544"/>
          </a:xfrm>
          <a:prstGeom prst="rect">
            <a:avLst/>
          </a:prstGeom>
        </p:spPr>
        <p:txBody>
          <a:bodyPr wrap="square">
            <a:spAutoFit/>
          </a:bodyPr>
          <a:lstStyle/>
          <a:p>
            <a:r>
              <a:rPr lang="en-US" sz="1600" dirty="0">
                <a:latin typeface="+mj-lt"/>
              </a:rPr>
              <a:t>Interpretation of NDVI and precipitation graphics: </a:t>
            </a:r>
          </a:p>
          <a:p>
            <a:endParaRPr lang="en-US" sz="1600" dirty="0">
              <a:latin typeface="+mj-lt"/>
            </a:endParaRPr>
          </a:p>
          <a:p>
            <a:pPr marL="285750" indent="-285750">
              <a:buFont typeface="Arial" panose="020B0604020202020204" pitchFamily="34" charset="0"/>
              <a:buChar char="•"/>
            </a:pPr>
            <a:r>
              <a:rPr lang="en-US" sz="1600" dirty="0">
                <a:latin typeface="+mj-lt"/>
              </a:rPr>
              <a:t>The NDVI values in the Landsat and MODIS graphs reflect the evergreen character of the forest until the year 2015. </a:t>
            </a:r>
          </a:p>
          <a:p>
            <a:pPr marL="285750" indent="-285750">
              <a:buFont typeface="Arial" panose="020B0604020202020204" pitchFamily="34" charset="0"/>
              <a:buChar char="•"/>
            </a:pPr>
            <a:endParaRPr lang="en-US" sz="1600" dirty="0">
              <a:latin typeface="+mj-lt"/>
            </a:endParaRPr>
          </a:p>
          <a:p>
            <a:pPr marL="285750" indent="-285750">
              <a:buFont typeface="Arial" panose="020B0604020202020204" pitchFamily="34" charset="0"/>
              <a:buChar char="•"/>
            </a:pPr>
            <a:r>
              <a:rPr lang="en-US" sz="1600" dirty="0">
                <a:latin typeface="+mj-lt"/>
              </a:rPr>
              <a:t>In </a:t>
            </a:r>
            <a:r>
              <a:rPr lang="en-US" sz="1600" b="1" dirty="0">
                <a:latin typeface="+mj-lt"/>
              </a:rPr>
              <a:t>2015 a steep vegetation drop </a:t>
            </a:r>
            <a:r>
              <a:rPr lang="en-US" sz="1600" dirty="0">
                <a:latin typeface="+mj-lt"/>
              </a:rPr>
              <a:t>can be read in both graphs. This happened after the fields for the oil palm plantations were cleared down. If we look at Landsat images in April 2015 we can clearly identify the cleared parts of the forest. </a:t>
            </a:r>
          </a:p>
          <a:p>
            <a:endParaRPr lang="en-US" sz="1600" dirty="0">
              <a:latin typeface="+mj-lt"/>
            </a:endParaRPr>
          </a:p>
          <a:p>
            <a:endParaRPr lang="en-US" sz="1600" dirty="0">
              <a:latin typeface="+mj-lt"/>
            </a:endParaRPr>
          </a:p>
          <a:p>
            <a:endParaRPr lang="en-US" dirty="0">
              <a:latin typeface="+mj-lt"/>
            </a:endParaRPr>
          </a:p>
        </p:txBody>
      </p:sp>
      <p:grpSp>
        <p:nvGrpSpPr>
          <p:cNvPr id="14" name="Group 13">
            <a:extLst>
              <a:ext uri="{FF2B5EF4-FFF2-40B4-BE49-F238E27FC236}">
                <a16:creationId xmlns:a16="http://schemas.microsoft.com/office/drawing/2014/main" id="{F56D85E6-309C-458D-8A95-8E2C57A105EF}"/>
              </a:ext>
            </a:extLst>
          </p:cNvPr>
          <p:cNvGrpSpPr/>
          <p:nvPr/>
        </p:nvGrpSpPr>
        <p:grpSpPr>
          <a:xfrm>
            <a:off x="277093" y="1122735"/>
            <a:ext cx="4672278" cy="1925265"/>
            <a:chOff x="277093" y="1122735"/>
            <a:chExt cx="4980056" cy="2186625"/>
          </a:xfrm>
        </p:grpSpPr>
        <p:pic>
          <p:nvPicPr>
            <p:cNvPr id="5" name="Picture 4" descr="A screenshot of a video game&#10;&#10;Description automatically generated">
              <a:extLst>
                <a:ext uri="{FF2B5EF4-FFF2-40B4-BE49-F238E27FC236}">
                  <a16:creationId xmlns:a16="http://schemas.microsoft.com/office/drawing/2014/main" id="{F5A7387A-A6EC-41FB-A959-478C35BD44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64" t="9354" r="7539" b="3660"/>
            <a:stretch/>
          </p:blipFill>
          <p:spPr>
            <a:xfrm>
              <a:off x="277093" y="1122735"/>
              <a:ext cx="4980056" cy="2186625"/>
            </a:xfrm>
            <a:prstGeom prst="rect">
              <a:avLst/>
            </a:prstGeom>
          </p:spPr>
        </p:pic>
        <p:sp>
          <p:nvSpPr>
            <p:cNvPr id="11" name="Oval 10">
              <a:extLst>
                <a:ext uri="{FF2B5EF4-FFF2-40B4-BE49-F238E27FC236}">
                  <a16:creationId xmlns:a16="http://schemas.microsoft.com/office/drawing/2014/main" id="{FC69B23B-FBC4-454C-8E3E-1BE5BBE9BADF}"/>
                </a:ext>
              </a:extLst>
            </p:cNvPr>
            <p:cNvSpPr/>
            <p:nvPr/>
          </p:nvSpPr>
          <p:spPr>
            <a:xfrm>
              <a:off x="3612058" y="2012407"/>
              <a:ext cx="502289" cy="383135"/>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7BD08FD1-87C4-418B-98D7-8C9C50943B46}"/>
              </a:ext>
            </a:extLst>
          </p:cNvPr>
          <p:cNvGrpSpPr/>
          <p:nvPr/>
        </p:nvGrpSpPr>
        <p:grpSpPr>
          <a:xfrm>
            <a:off x="400082" y="2039710"/>
            <a:ext cx="2786073" cy="1357638"/>
            <a:chOff x="259623" y="3449365"/>
            <a:chExt cx="4980056" cy="2186624"/>
          </a:xfrm>
        </p:grpSpPr>
        <p:pic>
          <p:nvPicPr>
            <p:cNvPr id="9" name="Picture 8" descr="A screenshot of a cell phone&#10;&#10;Description automatically generated">
              <a:extLst>
                <a:ext uri="{FF2B5EF4-FFF2-40B4-BE49-F238E27FC236}">
                  <a16:creationId xmlns:a16="http://schemas.microsoft.com/office/drawing/2014/main" id="{AB62298D-F1A1-4215-8C15-E2AFDC297BF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57" t="9010" r="7846" b="4005"/>
            <a:stretch/>
          </p:blipFill>
          <p:spPr>
            <a:xfrm>
              <a:off x="259623" y="3449365"/>
              <a:ext cx="4980056" cy="2186624"/>
            </a:xfrm>
            <a:prstGeom prst="rect">
              <a:avLst/>
            </a:prstGeom>
          </p:spPr>
        </p:pic>
        <p:sp>
          <p:nvSpPr>
            <p:cNvPr id="13" name="Oval 12">
              <a:extLst>
                <a:ext uri="{FF2B5EF4-FFF2-40B4-BE49-F238E27FC236}">
                  <a16:creationId xmlns:a16="http://schemas.microsoft.com/office/drawing/2014/main" id="{0D0DDB72-65B8-4A88-865A-6660AA6AFB0F}"/>
                </a:ext>
              </a:extLst>
            </p:cNvPr>
            <p:cNvSpPr/>
            <p:nvPr/>
          </p:nvSpPr>
          <p:spPr>
            <a:xfrm>
              <a:off x="3612058" y="4351109"/>
              <a:ext cx="502289" cy="383135"/>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F254E0B2-BE03-4DDE-9975-A7ACE9182898}"/>
              </a:ext>
            </a:extLst>
          </p:cNvPr>
          <p:cNvPicPr>
            <a:picLocks noChangeAspect="1"/>
          </p:cNvPicPr>
          <p:nvPr/>
        </p:nvPicPr>
        <p:blipFill>
          <a:blip r:embed="rId5"/>
          <a:stretch>
            <a:fillRect/>
          </a:stretch>
        </p:blipFill>
        <p:spPr>
          <a:xfrm>
            <a:off x="5185562" y="548910"/>
            <a:ext cx="3100310" cy="2905780"/>
          </a:xfrm>
          <a:prstGeom prst="rect">
            <a:avLst/>
          </a:prstGeom>
        </p:spPr>
      </p:pic>
      <p:cxnSp>
        <p:nvCxnSpPr>
          <p:cNvPr id="15" name="Straight Arrow Connector 14">
            <a:extLst>
              <a:ext uri="{FF2B5EF4-FFF2-40B4-BE49-F238E27FC236}">
                <a16:creationId xmlns:a16="http://schemas.microsoft.com/office/drawing/2014/main" id="{F30CD9C8-54A4-4709-BD62-625744E8D699}"/>
              </a:ext>
            </a:extLst>
          </p:cNvPr>
          <p:cNvCxnSpPr>
            <a:cxnSpLocks/>
          </p:cNvCxnSpPr>
          <p:nvPr/>
        </p:nvCxnSpPr>
        <p:spPr>
          <a:xfrm flipH="1" flipV="1">
            <a:off x="3877196" y="2039710"/>
            <a:ext cx="2699094" cy="661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007C72BC-A86E-44F8-820E-CD327795FC6D}"/>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Cropland – Palm</a:t>
            </a:r>
            <a:br>
              <a:rPr lang="en-US" sz="2400"/>
            </a:br>
            <a:r>
              <a:rPr lang="en-US" sz="2400"/>
              <a:t> </a:t>
            </a:r>
            <a:r>
              <a:rPr lang="en-US" sz="2000"/>
              <a:t>(West Sepik, PNG)</a:t>
            </a:r>
            <a:endParaRPr lang="en-US" sz="2400"/>
          </a:p>
        </p:txBody>
      </p:sp>
    </p:spTree>
    <p:extLst>
      <p:ext uri="{BB962C8B-B14F-4D97-AF65-F5344CB8AC3E}">
        <p14:creationId xmlns:p14="http://schemas.microsoft.com/office/powerpoint/2010/main" val="3069823954"/>
      </p:ext>
    </p:extLst>
  </p:cSld>
  <p:clrMapOvr>
    <a:masterClrMapping/>
  </p:clrMapOvr>
  <p:transition spd="slow">
    <p:cove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4926079" y="706995"/>
            <a:ext cx="4002913" cy="4524315"/>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Grassland</a:t>
            </a:r>
          </a:p>
          <a:p>
            <a:endParaRPr lang="en-US">
              <a:latin typeface="+mj-lt"/>
            </a:endParaRPr>
          </a:p>
          <a:p>
            <a:r>
              <a:rPr lang="en-US" b="1">
                <a:latin typeface="+mj-lt"/>
              </a:rPr>
              <a:t>Subcategory: </a:t>
            </a:r>
            <a:r>
              <a:rPr lang="en-US">
                <a:latin typeface="+mj-lt"/>
              </a:rPr>
              <a:t>Grassland with trees and shrubs</a:t>
            </a:r>
          </a:p>
          <a:p>
            <a:endParaRPr lang="en-US">
              <a:latin typeface="+mj-lt"/>
            </a:endParaRPr>
          </a:p>
          <a:p>
            <a:r>
              <a:rPr lang="en-US" b="1">
                <a:latin typeface="+mj-lt"/>
              </a:rPr>
              <a:t>Description: </a:t>
            </a:r>
            <a:r>
              <a:rPr lang="en-US">
                <a:latin typeface="+mj-lt"/>
              </a:rPr>
              <a:t>The plot is located in a hilly region in Western Rwanda at 2660 m altitude. The fences suggest the presence of grazing. </a:t>
            </a:r>
          </a:p>
          <a:p>
            <a:endParaRPr lang="en-US">
              <a:latin typeface="+mj-lt"/>
            </a:endParaRPr>
          </a:p>
          <a:p>
            <a:r>
              <a:rPr lang="en-US">
                <a:latin typeface="+mj-lt"/>
              </a:rPr>
              <a:t>The difference between tree and shrub is very clear in this grassland. The one tree on the left upper side of the plot is very high and the shade can be recognized easily. </a:t>
            </a:r>
          </a:p>
        </p:txBody>
      </p:sp>
      <p:grpSp>
        <p:nvGrpSpPr>
          <p:cNvPr id="13" name="Group 12">
            <a:extLst>
              <a:ext uri="{FF2B5EF4-FFF2-40B4-BE49-F238E27FC236}">
                <a16:creationId xmlns:a16="http://schemas.microsoft.com/office/drawing/2014/main" id="{B159885D-8B9F-48D6-8C12-0B75F00DA2C9}"/>
              </a:ext>
            </a:extLst>
          </p:cNvPr>
          <p:cNvGrpSpPr/>
          <p:nvPr/>
        </p:nvGrpSpPr>
        <p:grpSpPr>
          <a:xfrm>
            <a:off x="467544" y="1443485"/>
            <a:ext cx="4304655" cy="3787825"/>
            <a:chOff x="467544" y="1443485"/>
            <a:chExt cx="4304655" cy="3787825"/>
          </a:xfrm>
        </p:grpSpPr>
        <p:pic>
          <p:nvPicPr>
            <p:cNvPr id="7" name="Picture 6">
              <a:extLst>
                <a:ext uri="{FF2B5EF4-FFF2-40B4-BE49-F238E27FC236}">
                  <a16:creationId xmlns:a16="http://schemas.microsoft.com/office/drawing/2014/main" id="{189E2DED-3E5E-4B8F-9E5B-11582E87C169}"/>
                </a:ext>
              </a:extLst>
            </p:cNvPr>
            <p:cNvPicPr>
              <a:picLocks noChangeAspect="1"/>
            </p:cNvPicPr>
            <p:nvPr/>
          </p:nvPicPr>
          <p:blipFill>
            <a:blip r:embed="rId2"/>
            <a:stretch>
              <a:fillRect/>
            </a:stretch>
          </p:blipFill>
          <p:spPr>
            <a:xfrm>
              <a:off x="467544" y="1443485"/>
              <a:ext cx="4304655" cy="3787825"/>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496888" y="1773832"/>
              <a:ext cx="1575617" cy="276999"/>
            </a:xfrm>
            <a:prstGeom prst="rect">
              <a:avLst/>
            </a:prstGeom>
          </p:spPr>
          <p:txBody>
            <a:bodyPr wrap="square">
              <a:spAutoFit/>
            </a:bodyPr>
            <a:lstStyle/>
            <a:p>
              <a:r>
                <a:rPr lang="en-US" sz="1200">
                  <a:solidFill>
                    <a:schemeClr val="bg1"/>
                  </a:solidFill>
                  <a:latin typeface="+mj-lt"/>
                </a:rPr>
                <a:t>Year 2019</a:t>
              </a:r>
            </a:p>
          </p:txBody>
        </p:sp>
      </p:grpSp>
      <p:grpSp>
        <p:nvGrpSpPr>
          <p:cNvPr id="6" name="Group 5">
            <a:extLst>
              <a:ext uri="{FF2B5EF4-FFF2-40B4-BE49-F238E27FC236}">
                <a16:creationId xmlns:a16="http://schemas.microsoft.com/office/drawing/2014/main" id="{F3309258-94AA-4D86-B6E7-C1D2C85D043F}"/>
              </a:ext>
            </a:extLst>
          </p:cNvPr>
          <p:cNvGrpSpPr/>
          <p:nvPr/>
        </p:nvGrpSpPr>
        <p:grpSpPr>
          <a:xfrm>
            <a:off x="6588224" y="5498849"/>
            <a:ext cx="2340768" cy="421452"/>
            <a:chOff x="5508104" y="487268"/>
            <a:chExt cx="2417561" cy="439453"/>
          </a:xfrm>
        </p:grpSpPr>
        <p:sp>
          <p:nvSpPr>
            <p:cNvPr id="9" name="Sun 8">
              <a:extLst>
                <a:ext uri="{FF2B5EF4-FFF2-40B4-BE49-F238E27FC236}">
                  <a16:creationId xmlns:a16="http://schemas.microsoft.com/office/drawing/2014/main" id="{99AFF7F7-73C5-445E-BD1E-67A2D605E37D}"/>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E01C09-F75B-4CD7-A907-5B6384F51337}"/>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2" name="Title 1">
            <a:extLst>
              <a:ext uri="{FF2B5EF4-FFF2-40B4-BE49-F238E27FC236}">
                <a16:creationId xmlns:a16="http://schemas.microsoft.com/office/drawing/2014/main" id="{8A0AFEEC-5ECC-4C2A-B36A-5FDBDF77BE89}"/>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 and shrubs</a:t>
            </a:r>
            <a:br>
              <a:rPr lang="en-US" sz="2400"/>
            </a:br>
            <a:r>
              <a:rPr lang="en-US" sz="2400"/>
              <a:t> </a:t>
            </a:r>
            <a:r>
              <a:rPr lang="en-US" sz="2000"/>
              <a:t>(Western Rwanda, Rwanda)</a:t>
            </a:r>
            <a:endParaRPr lang="en-US" sz="2400"/>
          </a:p>
        </p:txBody>
      </p:sp>
      <p:grpSp>
        <p:nvGrpSpPr>
          <p:cNvPr id="11" name="Group 10">
            <a:extLst>
              <a:ext uri="{FF2B5EF4-FFF2-40B4-BE49-F238E27FC236}">
                <a16:creationId xmlns:a16="http://schemas.microsoft.com/office/drawing/2014/main" id="{D2B061FE-AEDF-4945-887E-2F59A2FCEA8A}"/>
              </a:ext>
            </a:extLst>
          </p:cNvPr>
          <p:cNvGrpSpPr/>
          <p:nvPr/>
        </p:nvGrpSpPr>
        <p:grpSpPr>
          <a:xfrm>
            <a:off x="687935" y="5375578"/>
            <a:ext cx="1993633" cy="369332"/>
            <a:chOff x="687935" y="5375578"/>
            <a:chExt cx="1993633" cy="369332"/>
          </a:xfrm>
        </p:grpSpPr>
        <p:sp>
          <p:nvSpPr>
            <p:cNvPr id="14" name="TextBox 13">
              <a:extLst>
                <a:ext uri="{FF2B5EF4-FFF2-40B4-BE49-F238E27FC236}">
                  <a16:creationId xmlns:a16="http://schemas.microsoft.com/office/drawing/2014/main" id="{3EDB9C0A-494C-41D5-9A5A-0FBA5F6E88E0}"/>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62049E20-CF7B-43F2-BCF9-5CBFA2708FB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678294583"/>
      </p:ext>
    </p:extLst>
  </p:cSld>
  <p:clrMapOvr>
    <a:masterClrMapping/>
  </p:clrMapOvr>
  <p:transition spd="slow">
    <p:cove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D08E66-9EF2-4597-BD23-2C9E429C8A09}"/>
              </a:ext>
            </a:extLst>
          </p:cNvPr>
          <p:cNvPicPr>
            <a:picLocks noChangeAspect="1"/>
          </p:cNvPicPr>
          <p:nvPr/>
        </p:nvPicPr>
        <p:blipFill rotWithShape="1">
          <a:blip r:embed="rId2"/>
          <a:srcRect r="28887"/>
          <a:stretch/>
        </p:blipFill>
        <p:spPr>
          <a:xfrm>
            <a:off x="496889" y="1232756"/>
            <a:ext cx="5299248" cy="4392487"/>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6183560" y="1412776"/>
            <a:ext cx="2376264" cy="2585323"/>
          </a:xfrm>
          <a:prstGeom prst="rect">
            <a:avLst/>
          </a:prstGeom>
        </p:spPr>
        <p:txBody>
          <a:bodyPr wrap="square">
            <a:spAutoFit/>
          </a:bodyPr>
          <a:lstStyle/>
          <a:p>
            <a:endParaRPr lang="en-US">
              <a:solidFill>
                <a:schemeClr val="bg1"/>
              </a:solidFill>
              <a:latin typeface="+mj-lt"/>
            </a:endParaRPr>
          </a:p>
          <a:p>
            <a:r>
              <a:rPr lang="en-US">
                <a:latin typeface="+mj-lt"/>
              </a:rPr>
              <a:t>In this case the Google Earth picture shows the hilly nature of the terrain and the healthy grassland vegetation. </a:t>
            </a:r>
          </a:p>
          <a:p>
            <a:endParaRPr lang="en-US">
              <a:solidFill>
                <a:schemeClr val="bg1"/>
              </a:solidFill>
              <a:latin typeface="+mj-lt"/>
            </a:endParaRPr>
          </a:p>
        </p:txBody>
      </p:sp>
      <p:sp>
        <p:nvSpPr>
          <p:cNvPr id="7" name="Title 1">
            <a:extLst>
              <a:ext uri="{FF2B5EF4-FFF2-40B4-BE49-F238E27FC236}">
                <a16:creationId xmlns:a16="http://schemas.microsoft.com/office/drawing/2014/main" id="{EF406D28-2610-43B7-8B83-707E21690BD1}"/>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 and shrubs</a:t>
            </a:r>
            <a:br>
              <a:rPr lang="en-US" sz="2400"/>
            </a:br>
            <a:r>
              <a:rPr lang="en-US" sz="2400"/>
              <a:t> </a:t>
            </a:r>
            <a:r>
              <a:rPr lang="en-US" sz="2000"/>
              <a:t>(Western Rwanda, Rwanda)</a:t>
            </a:r>
            <a:endParaRPr lang="en-US" sz="2400"/>
          </a:p>
        </p:txBody>
      </p:sp>
    </p:spTree>
    <p:extLst>
      <p:ext uri="{BB962C8B-B14F-4D97-AF65-F5344CB8AC3E}">
        <p14:creationId xmlns:p14="http://schemas.microsoft.com/office/powerpoint/2010/main" val="2538356047"/>
      </p:ext>
    </p:extLst>
  </p:cSld>
  <p:clrMapOvr>
    <a:masterClrMapping/>
  </p:clrMapOvr>
  <p:transition spd="slow">
    <p:cove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een, sitting, covered, table&#10;&#10;Description automatically generated">
            <a:extLst>
              <a:ext uri="{FF2B5EF4-FFF2-40B4-BE49-F238E27FC236}">
                <a16:creationId xmlns:a16="http://schemas.microsoft.com/office/drawing/2014/main" id="{850B3E88-85B3-4AB9-8D67-13575129D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1381838"/>
            <a:ext cx="3851431" cy="3284686"/>
          </a:xfrm>
          <a:prstGeom prst="rect">
            <a:avLst/>
          </a:prstGeom>
        </p:spPr>
      </p:pic>
      <p:pic>
        <p:nvPicPr>
          <p:cNvPr id="3" name="Picture 2">
            <a:extLst>
              <a:ext uri="{FF2B5EF4-FFF2-40B4-BE49-F238E27FC236}">
                <a16:creationId xmlns:a16="http://schemas.microsoft.com/office/drawing/2014/main" id="{496F6757-981E-492F-9417-24F2B3C25456}"/>
              </a:ext>
            </a:extLst>
          </p:cNvPr>
          <p:cNvPicPr>
            <a:picLocks noChangeAspect="1"/>
          </p:cNvPicPr>
          <p:nvPr/>
        </p:nvPicPr>
        <p:blipFill>
          <a:blip r:embed="rId3"/>
          <a:stretch>
            <a:fillRect/>
          </a:stretch>
        </p:blipFill>
        <p:spPr>
          <a:xfrm>
            <a:off x="603762" y="1390099"/>
            <a:ext cx="3968238" cy="3284685"/>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687935" y="4797152"/>
            <a:ext cx="7873835" cy="369332"/>
          </a:xfrm>
          <a:prstGeom prst="rect">
            <a:avLst/>
          </a:prstGeom>
        </p:spPr>
        <p:txBody>
          <a:bodyPr wrap="square">
            <a:spAutoFit/>
          </a:bodyPr>
          <a:lstStyle/>
          <a:p>
            <a:r>
              <a:rPr lang="en-US" dirty="0">
                <a:latin typeface="+mj-lt"/>
              </a:rPr>
              <a:t>Land use changes in time: No changes in the land use identified.</a:t>
            </a:r>
          </a:p>
        </p:txBody>
      </p:sp>
      <p:sp>
        <p:nvSpPr>
          <p:cNvPr id="12" name="Rectangle 11">
            <a:extLst>
              <a:ext uri="{FF2B5EF4-FFF2-40B4-BE49-F238E27FC236}">
                <a16:creationId xmlns:a16="http://schemas.microsoft.com/office/drawing/2014/main" id="{0714CEB7-B21C-41D7-87AA-9FC0669C0AB4}"/>
              </a:ext>
            </a:extLst>
          </p:cNvPr>
          <p:cNvSpPr/>
          <p:nvPr/>
        </p:nvSpPr>
        <p:spPr>
          <a:xfrm>
            <a:off x="687935" y="1683659"/>
            <a:ext cx="1575617" cy="276999"/>
          </a:xfrm>
          <a:prstGeom prst="rect">
            <a:avLst/>
          </a:prstGeom>
        </p:spPr>
        <p:txBody>
          <a:bodyPr wrap="square">
            <a:spAutoFit/>
          </a:bodyPr>
          <a:lstStyle/>
          <a:p>
            <a:r>
              <a:rPr lang="en-US" sz="1200">
                <a:solidFill>
                  <a:schemeClr val="bg1"/>
                </a:solidFill>
                <a:latin typeface="+mj-lt"/>
              </a:rPr>
              <a:t>Year 2006 </a:t>
            </a:r>
          </a:p>
        </p:txBody>
      </p:sp>
      <p:sp>
        <p:nvSpPr>
          <p:cNvPr id="13" name="Rectangle 12">
            <a:extLst>
              <a:ext uri="{FF2B5EF4-FFF2-40B4-BE49-F238E27FC236}">
                <a16:creationId xmlns:a16="http://schemas.microsoft.com/office/drawing/2014/main" id="{352C233A-E4E5-4F96-AC96-6080D88F7086}"/>
              </a:ext>
            </a:extLst>
          </p:cNvPr>
          <p:cNvSpPr/>
          <p:nvPr/>
        </p:nvSpPr>
        <p:spPr>
          <a:xfrm>
            <a:off x="4934843" y="1683660"/>
            <a:ext cx="1575617" cy="276999"/>
          </a:xfrm>
          <a:prstGeom prst="rect">
            <a:avLst/>
          </a:prstGeom>
        </p:spPr>
        <p:txBody>
          <a:bodyPr wrap="square">
            <a:spAutoFit/>
          </a:bodyPr>
          <a:lstStyle/>
          <a:p>
            <a:r>
              <a:rPr lang="en-US" sz="1200">
                <a:solidFill>
                  <a:schemeClr val="bg1"/>
                </a:solidFill>
                <a:latin typeface="+mj-lt"/>
              </a:rPr>
              <a:t>Year 2019</a:t>
            </a:r>
          </a:p>
        </p:txBody>
      </p:sp>
      <p:sp>
        <p:nvSpPr>
          <p:cNvPr id="10" name="Title 1">
            <a:extLst>
              <a:ext uri="{FF2B5EF4-FFF2-40B4-BE49-F238E27FC236}">
                <a16:creationId xmlns:a16="http://schemas.microsoft.com/office/drawing/2014/main" id="{EE078D5E-0571-4056-A6FA-AE01F2EB3A7C}"/>
              </a:ext>
            </a:extLst>
          </p:cNvPr>
          <p:cNvSpPr txBox="1">
            <a:spLocks noGrp="1"/>
          </p:cNvSpPr>
          <p:nvPr>
            <p:ph type="title"/>
          </p:nvPr>
        </p:nvSpPr>
        <p:spPr>
          <a:xfrm>
            <a:off x="457200" y="274638"/>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 and shrubs</a:t>
            </a:r>
            <a:br>
              <a:rPr lang="en-US" sz="2400"/>
            </a:br>
            <a:r>
              <a:rPr lang="en-US" sz="2400"/>
              <a:t> </a:t>
            </a:r>
            <a:r>
              <a:rPr lang="en-US" sz="2000"/>
              <a:t>(Western Rwanda, Rwanda)</a:t>
            </a:r>
            <a:endParaRPr lang="en-US" sz="2400"/>
          </a:p>
        </p:txBody>
      </p:sp>
    </p:spTree>
    <p:extLst>
      <p:ext uri="{BB962C8B-B14F-4D97-AF65-F5344CB8AC3E}">
        <p14:creationId xmlns:p14="http://schemas.microsoft.com/office/powerpoint/2010/main" val="3784692824"/>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147D-A851-4C43-931B-383B88B698F3}"/>
              </a:ext>
            </a:extLst>
          </p:cNvPr>
          <p:cNvSpPr>
            <a:spLocks noGrp="1"/>
          </p:cNvSpPr>
          <p:nvPr>
            <p:ph type="title"/>
          </p:nvPr>
        </p:nvSpPr>
        <p:spPr/>
        <p:txBody>
          <a:bodyPr>
            <a:normAutofit fontScale="90000"/>
          </a:bodyPr>
          <a:lstStyle/>
          <a:p>
            <a:r>
              <a:rPr lang="en-US" sz="3600" b="0"/>
              <a:t>What is the Normalized Difference Vegetation Index (NDVI)?</a:t>
            </a:r>
            <a:endParaRPr lang="en-US" b="0"/>
          </a:p>
        </p:txBody>
      </p:sp>
      <p:sp>
        <p:nvSpPr>
          <p:cNvPr id="8" name="Rectangle 7">
            <a:extLst>
              <a:ext uri="{FF2B5EF4-FFF2-40B4-BE49-F238E27FC236}">
                <a16:creationId xmlns:a16="http://schemas.microsoft.com/office/drawing/2014/main" id="{FB406DFE-006D-4A59-AE34-5302127A35EF}"/>
              </a:ext>
            </a:extLst>
          </p:cNvPr>
          <p:cNvSpPr/>
          <p:nvPr/>
        </p:nvSpPr>
        <p:spPr>
          <a:xfrm>
            <a:off x="431032" y="1628800"/>
            <a:ext cx="8712968" cy="4185761"/>
          </a:xfrm>
          <a:prstGeom prst="rect">
            <a:avLst/>
          </a:prstGeom>
        </p:spPr>
        <p:txBody>
          <a:bodyPr wrap="square" anchor="t">
            <a:spAutoFit/>
          </a:bodyPr>
          <a:lstStyle/>
          <a:p>
            <a:r>
              <a:rPr lang="en-US" sz="2000">
                <a:latin typeface="+mj-lt"/>
              </a:rPr>
              <a:t>The NDVI quantifies vegetation by measuring the difference between near-infrared (which vegetation strongly reflects) and red light (which vegetation absorbs). These bands are present on the imagery collected by the MODIS, Landsat and Sentinel sensors.</a:t>
            </a:r>
          </a:p>
          <a:p>
            <a:endParaRPr lang="en-US" sz="2000" b="1">
              <a:latin typeface="+mj-lt"/>
            </a:endParaRPr>
          </a:p>
          <a:p>
            <a:r>
              <a:rPr lang="en-US" sz="2000" b="1">
                <a:latin typeface="+mj-lt"/>
              </a:rPr>
              <a:t>NDVI = (NIR – Red) / (NIR + Red)</a:t>
            </a:r>
          </a:p>
          <a:p>
            <a:endParaRPr lang="en-US" b="1">
              <a:latin typeface="+mj-lt"/>
            </a:endParaRPr>
          </a:p>
          <a:p>
            <a:pPr indent="-342900">
              <a:buFont typeface="Arial" panose="020B0604020202020204" pitchFamily="34" charset="0"/>
              <a:buChar char="•"/>
            </a:pPr>
            <a:r>
              <a:rPr lang="en-US">
                <a:latin typeface="+mj-lt"/>
              </a:rPr>
              <a:t>Calculations of NDVI for a given pixel always result in a number that ranges from minus one (-1) to plus one (+1)</a:t>
            </a:r>
          </a:p>
          <a:p>
            <a:pPr indent="-342900">
              <a:buFont typeface="Arial" panose="020B0604020202020204" pitchFamily="34" charset="0"/>
              <a:buChar char="•"/>
            </a:pPr>
            <a:r>
              <a:rPr lang="en-US">
                <a:latin typeface="+mj-lt"/>
              </a:rPr>
              <a:t>No vegetation (trees of grass) gives a value close to zero</a:t>
            </a:r>
          </a:p>
          <a:p>
            <a:pPr indent="-342900">
              <a:buFont typeface="Arial" panose="020B0604020202020204" pitchFamily="34" charset="0"/>
              <a:buChar char="•"/>
            </a:pPr>
            <a:r>
              <a:rPr lang="en-US">
                <a:latin typeface="+mj-lt"/>
              </a:rPr>
              <a:t>A zero means no vegetation </a:t>
            </a:r>
          </a:p>
          <a:p>
            <a:pPr indent="-342900">
              <a:buFont typeface="Arial" panose="020B0604020202020204" pitchFamily="34" charset="0"/>
              <a:buChar char="•"/>
            </a:pPr>
            <a:r>
              <a:rPr lang="en-US">
                <a:latin typeface="+mj-lt"/>
              </a:rPr>
              <a:t>Close to +1 (0.8 - 0.9) indicates the highest possible density of green leaves</a:t>
            </a:r>
          </a:p>
          <a:p>
            <a:pPr indent="-342900">
              <a:buFont typeface="Arial" panose="020B0604020202020204" pitchFamily="34" charset="0"/>
              <a:buChar char="•"/>
            </a:pPr>
            <a:r>
              <a:rPr lang="en-US">
                <a:latin typeface="+mj-lt"/>
              </a:rPr>
              <a:t>A negative value indicates the presence of water, snow or ice</a:t>
            </a:r>
          </a:p>
          <a:p>
            <a:endParaRPr lang="en-US" sz="2000" b="1">
              <a:latin typeface="+mj-lt"/>
            </a:endParaRPr>
          </a:p>
        </p:txBody>
      </p:sp>
    </p:spTree>
    <p:extLst>
      <p:ext uri="{BB962C8B-B14F-4D97-AF65-F5344CB8AC3E}">
        <p14:creationId xmlns:p14="http://schemas.microsoft.com/office/powerpoint/2010/main" val="3237888331"/>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755576" y="4490789"/>
            <a:ext cx="7056784" cy="923330"/>
          </a:xfrm>
          <a:prstGeom prst="rect">
            <a:avLst/>
          </a:prstGeom>
        </p:spPr>
        <p:txBody>
          <a:bodyPr wrap="square">
            <a:spAutoFit/>
          </a:bodyPr>
          <a:lstStyle/>
          <a:p>
            <a:r>
              <a:rPr lang="en-US">
                <a:latin typeface="+mj-lt"/>
              </a:rPr>
              <a:t>Interpretation of NDVI graphic: </a:t>
            </a:r>
          </a:p>
          <a:p>
            <a:r>
              <a:rPr lang="en-US">
                <a:latin typeface="+mj-lt"/>
              </a:rPr>
              <a:t>NDVI ranges between 0,75 and 0,5. This is a sign of a grassland with healthy vegetation. </a:t>
            </a:r>
          </a:p>
        </p:txBody>
      </p:sp>
      <p:pic>
        <p:nvPicPr>
          <p:cNvPr id="3" name="Picture 2" descr="A close up of text on a black background&#10;&#10;Description automatically generated">
            <a:extLst>
              <a:ext uri="{FF2B5EF4-FFF2-40B4-BE49-F238E27FC236}">
                <a16:creationId xmlns:a16="http://schemas.microsoft.com/office/drawing/2014/main" id="{27B79570-2161-4478-887A-9D1285B84B72}"/>
              </a:ext>
            </a:extLst>
          </p:cNvPr>
          <p:cNvPicPr>
            <a:picLocks noChangeAspect="1"/>
          </p:cNvPicPr>
          <p:nvPr/>
        </p:nvPicPr>
        <p:blipFill rotWithShape="1">
          <a:blip r:embed="rId2">
            <a:extLst>
              <a:ext uri="{28A0092B-C50C-407E-A947-70E740481C1C}">
                <a14:useLocalDpi xmlns:a14="http://schemas.microsoft.com/office/drawing/2010/main" val="0"/>
              </a:ext>
            </a:extLst>
          </a:blip>
          <a:srcRect l="4538" r="6968"/>
          <a:stretch/>
        </p:blipFill>
        <p:spPr>
          <a:xfrm>
            <a:off x="179512" y="1081335"/>
            <a:ext cx="6840760" cy="3399439"/>
          </a:xfrm>
          <a:prstGeom prst="rect">
            <a:avLst/>
          </a:prstGeom>
        </p:spPr>
      </p:pic>
      <p:sp>
        <p:nvSpPr>
          <p:cNvPr id="8" name="Title 1">
            <a:extLst>
              <a:ext uri="{FF2B5EF4-FFF2-40B4-BE49-F238E27FC236}">
                <a16:creationId xmlns:a16="http://schemas.microsoft.com/office/drawing/2014/main" id="{2D881DD9-E627-4714-B722-FD83E455208A}"/>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 and shrubs</a:t>
            </a:r>
            <a:br>
              <a:rPr lang="en-US" sz="2400"/>
            </a:br>
            <a:r>
              <a:rPr lang="en-US" sz="2400"/>
              <a:t> </a:t>
            </a:r>
            <a:r>
              <a:rPr lang="en-US" sz="2000"/>
              <a:t>(Western Rwanda, Rwanda)</a:t>
            </a:r>
            <a:endParaRPr lang="en-US" sz="2400"/>
          </a:p>
        </p:txBody>
      </p:sp>
    </p:spTree>
    <p:extLst>
      <p:ext uri="{BB962C8B-B14F-4D97-AF65-F5344CB8AC3E}">
        <p14:creationId xmlns:p14="http://schemas.microsoft.com/office/powerpoint/2010/main" val="4218663197"/>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CD9DAD-DCAA-43DA-9CEF-E4D0A89C9DF7}"/>
              </a:ext>
            </a:extLst>
          </p:cNvPr>
          <p:cNvPicPr>
            <a:picLocks noChangeAspect="1"/>
          </p:cNvPicPr>
          <p:nvPr/>
        </p:nvPicPr>
        <p:blipFill>
          <a:blip r:embed="rId2"/>
          <a:stretch>
            <a:fillRect/>
          </a:stretch>
        </p:blipFill>
        <p:spPr>
          <a:xfrm>
            <a:off x="408285" y="1351801"/>
            <a:ext cx="4304655" cy="3760468"/>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4926080" y="1106995"/>
            <a:ext cx="3405162" cy="3416320"/>
          </a:xfrm>
          <a:prstGeom prst="rect">
            <a:avLst/>
          </a:prstGeom>
        </p:spPr>
        <p:txBody>
          <a:bodyPr wrap="square">
            <a:spAutoFit/>
          </a:bodyPr>
          <a:lstStyle/>
          <a:p>
            <a:endParaRPr lang="en-US">
              <a:latin typeface="+mj-lt"/>
            </a:endParaRPr>
          </a:p>
          <a:p>
            <a:r>
              <a:rPr lang="en-US" b="1">
                <a:latin typeface="+mj-lt"/>
              </a:rPr>
              <a:t>Category: </a:t>
            </a:r>
            <a:r>
              <a:rPr lang="en-US">
                <a:latin typeface="+mj-lt"/>
              </a:rPr>
              <a:t>Grassland</a:t>
            </a:r>
          </a:p>
          <a:p>
            <a:endParaRPr lang="en-US">
              <a:latin typeface="+mj-lt"/>
            </a:endParaRPr>
          </a:p>
          <a:p>
            <a:r>
              <a:rPr lang="en-US" b="1">
                <a:latin typeface="+mj-lt"/>
              </a:rPr>
              <a:t>Subcategory: </a:t>
            </a:r>
            <a:r>
              <a:rPr lang="en-US">
                <a:latin typeface="+mj-lt"/>
              </a:rPr>
              <a:t>Grassland</a:t>
            </a:r>
          </a:p>
          <a:p>
            <a:endParaRPr lang="en-US">
              <a:latin typeface="+mj-lt"/>
            </a:endParaRPr>
          </a:p>
          <a:p>
            <a:r>
              <a:rPr lang="en-US" b="1">
                <a:latin typeface="+mj-lt"/>
              </a:rPr>
              <a:t>Description: </a:t>
            </a:r>
            <a:r>
              <a:rPr lang="en-US">
                <a:latin typeface="+mj-lt"/>
              </a:rPr>
              <a:t>The plot is located in the southern part of New Zealand. From the color of the grassland we can see that the vegetation intensity is very high. </a:t>
            </a:r>
          </a:p>
          <a:p>
            <a:endParaRPr lang="en-US">
              <a:highlight>
                <a:srgbClr val="FFFF00"/>
              </a:highlight>
              <a:latin typeface="+mj-lt"/>
            </a:endParaRPr>
          </a:p>
        </p:txBody>
      </p:sp>
      <p:sp>
        <p:nvSpPr>
          <p:cNvPr id="8" name="Rectangle 7">
            <a:extLst>
              <a:ext uri="{FF2B5EF4-FFF2-40B4-BE49-F238E27FC236}">
                <a16:creationId xmlns:a16="http://schemas.microsoft.com/office/drawing/2014/main" id="{782BD814-8785-4D89-842E-D32731514DBE}"/>
              </a:ext>
            </a:extLst>
          </p:cNvPr>
          <p:cNvSpPr/>
          <p:nvPr/>
        </p:nvSpPr>
        <p:spPr>
          <a:xfrm>
            <a:off x="608221" y="1647222"/>
            <a:ext cx="1575617" cy="276999"/>
          </a:xfrm>
          <a:prstGeom prst="rect">
            <a:avLst/>
          </a:prstGeom>
        </p:spPr>
        <p:txBody>
          <a:bodyPr wrap="square">
            <a:spAutoFit/>
          </a:bodyPr>
          <a:lstStyle/>
          <a:p>
            <a:r>
              <a:rPr lang="en-US" sz="1200">
                <a:solidFill>
                  <a:schemeClr val="bg1"/>
                </a:solidFill>
                <a:latin typeface="+mj-lt"/>
              </a:rPr>
              <a:t>Year 2019</a:t>
            </a:r>
          </a:p>
        </p:txBody>
      </p:sp>
      <p:grpSp>
        <p:nvGrpSpPr>
          <p:cNvPr id="6" name="Group 5">
            <a:extLst>
              <a:ext uri="{FF2B5EF4-FFF2-40B4-BE49-F238E27FC236}">
                <a16:creationId xmlns:a16="http://schemas.microsoft.com/office/drawing/2014/main" id="{F3309258-94AA-4D86-B6E7-C1D2C85D043F}"/>
              </a:ext>
            </a:extLst>
          </p:cNvPr>
          <p:cNvGrpSpPr/>
          <p:nvPr/>
        </p:nvGrpSpPr>
        <p:grpSpPr>
          <a:xfrm>
            <a:off x="6588224" y="5498849"/>
            <a:ext cx="2340768" cy="421452"/>
            <a:chOff x="5508104" y="487268"/>
            <a:chExt cx="2417561" cy="439453"/>
          </a:xfrm>
        </p:grpSpPr>
        <p:sp>
          <p:nvSpPr>
            <p:cNvPr id="9" name="Sun 8">
              <a:extLst>
                <a:ext uri="{FF2B5EF4-FFF2-40B4-BE49-F238E27FC236}">
                  <a16:creationId xmlns:a16="http://schemas.microsoft.com/office/drawing/2014/main" id="{99AFF7F7-73C5-445E-BD1E-67A2D605E37D}"/>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9E01C09-F75B-4CD7-A907-5B6384F51337}"/>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1" name="Title 1">
            <a:extLst>
              <a:ext uri="{FF2B5EF4-FFF2-40B4-BE49-F238E27FC236}">
                <a16:creationId xmlns:a16="http://schemas.microsoft.com/office/drawing/2014/main" id="{B918B236-D3D9-49C0-B5B6-BB98F35ED6AE}"/>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a:t>
            </a:r>
            <a:br>
              <a:rPr lang="en-US" sz="2400"/>
            </a:br>
            <a:r>
              <a:rPr lang="en-US" sz="2400"/>
              <a:t> </a:t>
            </a:r>
            <a:r>
              <a:rPr lang="en-US" sz="2000"/>
              <a:t>(Southland, New Zealand)</a:t>
            </a:r>
            <a:endParaRPr lang="en-US" sz="2400"/>
          </a:p>
        </p:txBody>
      </p:sp>
      <p:grpSp>
        <p:nvGrpSpPr>
          <p:cNvPr id="12" name="Group 11">
            <a:extLst>
              <a:ext uri="{FF2B5EF4-FFF2-40B4-BE49-F238E27FC236}">
                <a16:creationId xmlns:a16="http://schemas.microsoft.com/office/drawing/2014/main" id="{8029B603-4451-4B85-84B7-5C6B479593BC}"/>
              </a:ext>
            </a:extLst>
          </p:cNvPr>
          <p:cNvGrpSpPr/>
          <p:nvPr/>
        </p:nvGrpSpPr>
        <p:grpSpPr>
          <a:xfrm>
            <a:off x="687935" y="5375578"/>
            <a:ext cx="1993633" cy="369332"/>
            <a:chOff x="687935" y="5375578"/>
            <a:chExt cx="1993633" cy="369332"/>
          </a:xfrm>
        </p:grpSpPr>
        <p:sp>
          <p:nvSpPr>
            <p:cNvPr id="13" name="TextBox 12">
              <a:extLst>
                <a:ext uri="{FF2B5EF4-FFF2-40B4-BE49-F238E27FC236}">
                  <a16:creationId xmlns:a16="http://schemas.microsoft.com/office/drawing/2014/main" id="{912B8464-2AAB-4490-903C-E42A3BDA0F2C}"/>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4" name="Graphic 13" descr="Earth globe Africa and Europe">
              <a:extLst>
                <a:ext uri="{FF2B5EF4-FFF2-40B4-BE49-F238E27FC236}">
                  <a16:creationId xmlns:a16="http://schemas.microsoft.com/office/drawing/2014/main" id="{60EE27AB-FFA1-46BE-8D48-F1098E6904B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2128438295"/>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696BD0-6C19-42B1-9A37-52A03490A37C}"/>
              </a:ext>
            </a:extLst>
          </p:cNvPr>
          <p:cNvPicPr>
            <a:picLocks noChangeAspect="1"/>
          </p:cNvPicPr>
          <p:nvPr/>
        </p:nvPicPr>
        <p:blipFill>
          <a:blip r:embed="rId2"/>
          <a:stretch>
            <a:fillRect/>
          </a:stretch>
        </p:blipFill>
        <p:spPr>
          <a:xfrm>
            <a:off x="615415" y="1580555"/>
            <a:ext cx="5369347" cy="3740444"/>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6194524" y="1580555"/>
            <a:ext cx="2376264" cy="2031325"/>
          </a:xfrm>
          <a:prstGeom prst="rect">
            <a:avLst/>
          </a:prstGeom>
        </p:spPr>
        <p:txBody>
          <a:bodyPr wrap="square">
            <a:spAutoFit/>
          </a:bodyPr>
          <a:lstStyle/>
          <a:p>
            <a:r>
              <a:rPr lang="en-US" dirty="0">
                <a:latin typeface="+mj-lt"/>
              </a:rPr>
              <a:t>Google Earth pictures nearby show that we are talking about pasturelands for sheep.  </a:t>
            </a:r>
          </a:p>
          <a:p>
            <a:endParaRPr lang="en-US" dirty="0">
              <a:solidFill>
                <a:schemeClr val="bg1"/>
              </a:solidFill>
              <a:latin typeface="+mj-lt"/>
            </a:endParaRPr>
          </a:p>
        </p:txBody>
      </p:sp>
      <p:sp>
        <p:nvSpPr>
          <p:cNvPr id="7" name="Title 1">
            <a:extLst>
              <a:ext uri="{FF2B5EF4-FFF2-40B4-BE49-F238E27FC236}">
                <a16:creationId xmlns:a16="http://schemas.microsoft.com/office/drawing/2014/main" id="{9BF2839A-0151-499C-863D-7F83F13BE3A3}"/>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a:t>
            </a:r>
            <a:br>
              <a:rPr lang="en-US" sz="2400"/>
            </a:br>
            <a:r>
              <a:rPr lang="en-US" sz="2400"/>
              <a:t> </a:t>
            </a:r>
            <a:r>
              <a:rPr lang="en-US" sz="2000"/>
              <a:t>(Southland, New Zealand)</a:t>
            </a:r>
            <a:endParaRPr lang="en-US" sz="2400"/>
          </a:p>
        </p:txBody>
      </p:sp>
    </p:spTree>
    <p:extLst>
      <p:ext uri="{BB962C8B-B14F-4D97-AF65-F5344CB8AC3E}">
        <p14:creationId xmlns:p14="http://schemas.microsoft.com/office/powerpoint/2010/main" val="884721510"/>
      </p:ext>
    </p:extLst>
  </p:cSld>
  <p:clrMapOvr>
    <a:masterClrMapping/>
  </p:clrMapOvr>
  <p:transition spd="slow">
    <p:cove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1342DA4-3CC5-4D1D-926B-F57B172B86B0}"/>
              </a:ext>
            </a:extLst>
          </p:cNvPr>
          <p:cNvGrpSpPr/>
          <p:nvPr/>
        </p:nvGrpSpPr>
        <p:grpSpPr>
          <a:xfrm>
            <a:off x="496888" y="1399947"/>
            <a:ext cx="7885146" cy="3510816"/>
            <a:chOff x="496888" y="1160752"/>
            <a:chExt cx="7885146" cy="3510816"/>
          </a:xfrm>
        </p:grpSpPr>
        <p:pic>
          <p:nvPicPr>
            <p:cNvPr id="4" name="Picture 3">
              <a:extLst>
                <a:ext uri="{FF2B5EF4-FFF2-40B4-BE49-F238E27FC236}">
                  <a16:creationId xmlns:a16="http://schemas.microsoft.com/office/drawing/2014/main" id="{320DAC8F-CF39-47DA-9651-A82833D6A664}"/>
                </a:ext>
              </a:extLst>
            </p:cNvPr>
            <p:cNvPicPr>
              <a:picLocks noChangeAspect="1"/>
            </p:cNvPicPr>
            <p:nvPr/>
          </p:nvPicPr>
          <p:blipFill rotWithShape="1">
            <a:blip r:embed="rId2"/>
            <a:srcRect l="6905" r="7421" b="20315"/>
            <a:stretch/>
          </p:blipFill>
          <p:spPr>
            <a:xfrm>
              <a:off x="4533838" y="1160752"/>
              <a:ext cx="3848196" cy="3510816"/>
            </a:xfrm>
            <a:prstGeom prst="rect">
              <a:avLst/>
            </a:prstGeom>
          </p:spPr>
        </p:pic>
        <p:pic>
          <p:nvPicPr>
            <p:cNvPr id="9" name="Picture 8">
              <a:extLst>
                <a:ext uri="{FF2B5EF4-FFF2-40B4-BE49-F238E27FC236}">
                  <a16:creationId xmlns:a16="http://schemas.microsoft.com/office/drawing/2014/main" id="{587B7DF3-9DCF-4BE0-8607-0FB9E30D9763}"/>
                </a:ext>
              </a:extLst>
            </p:cNvPr>
            <p:cNvPicPr>
              <a:picLocks noChangeAspect="1"/>
            </p:cNvPicPr>
            <p:nvPr/>
          </p:nvPicPr>
          <p:blipFill>
            <a:blip r:embed="rId3"/>
            <a:stretch>
              <a:fillRect/>
            </a:stretch>
          </p:blipFill>
          <p:spPr>
            <a:xfrm>
              <a:off x="496888" y="1160752"/>
              <a:ext cx="3747428" cy="3510816"/>
            </a:xfrm>
            <a:prstGeom prst="rect">
              <a:avLst/>
            </a:prstGeom>
          </p:spPr>
        </p:pic>
        <p:sp>
          <p:nvSpPr>
            <p:cNvPr id="15" name="Rectangle 14">
              <a:extLst>
                <a:ext uri="{FF2B5EF4-FFF2-40B4-BE49-F238E27FC236}">
                  <a16:creationId xmlns:a16="http://schemas.microsoft.com/office/drawing/2014/main" id="{F3156234-3D50-4B80-B736-9CAB0B25D1D9}"/>
                </a:ext>
              </a:extLst>
            </p:cNvPr>
            <p:cNvSpPr/>
            <p:nvPr/>
          </p:nvSpPr>
          <p:spPr>
            <a:xfrm>
              <a:off x="4572000" y="1483259"/>
              <a:ext cx="2327080" cy="261610"/>
            </a:xfrm>
            <a:prstGeom prst="rect">
              <a:avLst/>
            </a:prstGeom>
          </p:spPr>
          <p:txBody>
            <a:bodyPr wrap="square" anchor="t">
              <a:spAutoFit/>
            </a:bodyPr>
            <a:lstStyle/>
            <a:p>
              <a:r>
                <a:rPr lang="en-US" sz="1100">
                  <a:solidFill>
                    <a:schemeClr val="bg1"/>
                  </a:solidFill>
                  <a:latin typeface="+mj-lt"/>
                </a:rPr>
                <a:t>Image with false color bands</a:t>
              </a:r>
            </a:p>
          </p:txBody>
        </p:sp>
        <p:sp>
          <p:nvSpPr>
            <p:cNvPr id="16" name="Rectangle 15">
              <a:extLst>
                <a:ext uri="{FF2B5EF4-FFF2-40B4-BE49-F238E27FC236}">
                  <a16:creationId xmlns:a16="http://schemas.microsoft.com/office/drawing/2014/main" id="{B19349CF-924F-44F2-823A-AAE7F200E056}"/>
                </a:ext>
              </a:extLst>
            </p:cNvPr>
            <p:cNvSpPr/>
            <p:nvPr/>
          </p:nvSpPr>
          <p:spPr>
            <a:xfrm>
              <a:off x="604166" y="1442756"/>
              <a:ext cx="2327080" cy="261610"/>
            </a:xfrm>
            <a:prstGeom prst="rect">
              <a:avLst/>
            </a:prstGeom>
          </p:spPr>
          <p:txBody>
            <a:bodyPr wrap="square">
              <a:spAutoFit/>
            </a:bodyPr>
            <a:lstStyle/>
            <a:p>
              <a:r>
                <a:rPr lang="en-US" sz="1100" dirty="0">
                  <a:solidFill>
                    <a:schemeClr val="bg1"/>
                  </a:solidFill>
                  <a:latin typeface="+mj-lt"/>
                </a:rPr>
                <a:t>Image with natural bands (RGB)</a:t>
              </a:r>
            </a:p>
          </p:txBody>
        </p:sp>
      </p:grpSp>
      <p:sp>
        <p:nvSpPr>
          <p:cNvPr id="6" name="Rectangle 5">
            <a:extLst>
              <a:ext uri="{FF2B5EF4-FFF2-40B4-BE49-F238E27FC236}">
                <a16:creationId xmlns:a16="http://schemas.microsoft.com/office/drawing/2014/main" id="{81D22F9C-BAB6-4BF8-9218-32F2382B2B71}"/>
              </a:ext>
            </a:extLst>
          </p:cNvPr>
          <p:cNvSpPr/>
          <p:nvPr/>
        </p:nvSpPr>
        <p:spPr>
          <a:xfrm>
            <a:off x="496888" y="4910763"/>
            <a:ext cx="8073900" cy="1384995"/>
          </a:xfrm>
          <a:prstGeom prst="rect">
            <a:avLst/>
          </a:prstGeom>
        </p:spPr>
        <p:txBody>
          <a:bodyPr wrap="square">
            <a:spAutoFit/>
          </a:bodyPr>
          <a:lstStyle/>
          <a:p>
            <a:r>
              <a:rPr lang="en-US" sz="1600" dirty="0">
                <a:latin typeface="+mj-lt"/>
              </a:rPr>
              <a:t>Natural color image on the left side and false color image (Sentinel 2 composite of last12 months) on the right side in comparison. In the Sentinel 2 image vegetation is represented in orange. </a:t>
            </a:r>
          </a:p>
          <a:p>
            <a:endParaRPr lang="en-US" dirty="0"/>
          </a:p>
          <a:p>
            <a:endParaRPr lang="en-US" dirty="0">
              <a:latin typeface="+mj-lt"/>
            </a:endParaRPr>
          </a:p>
        </p:txBody>
      </p:sp>
      <p:sp>
        <p:nvSpPr>
          <p:cNvPr id="12" name="Title 1">
            <a:extLst>
              <a:ext uri="{FF2B5EF4-FFF2-40B4-BE49-F238E27FC236}">
                <a16:creationId xmlns:a16="http://schemas.microsoft.com/office/drawing/2014/main" id="{F2C2EF24-A299-494E-8B92-6B051EB85E1D}"/>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a:t>
            </a:r>
            <a:br>
              <a:rPr lang="en-US" sz="2400"/>
            </a:br>
            <a:r>
              <a:rPr lang="en-US" sz="2400"/>
              <a:t> </a:t>
            </a:r>
            <a:r>
              <a:rPr lang="en-US" sz="2000"/>
              <a:t>(Southland, New Zealand)</a:t>
            </a:r>
            <a:endParaRPr lang="en-US" sz="2400"/>
          </a:p>
        </p:txBody>
      </p:sp>
    </p:spTree>
    <p:extLst>
      <p:ext uri="{BB962C8B-B14F-4D97-AF65-F5344CB8AC3E}">
        <p14:creationId xmlns:p14="http://schemas.microsoft.com/office/powerpoint/2010/main" val="3002332513"/>
      </p:ext>
    </p:extLst>
  </p:cSld>
  <p:clrMapOvr>
    <a:masterClrMapping/>
  </p:clrMapOvr>
  <p:transition spd="slow">
    <p:cove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755576" y="4490789"/>
            <a:ext cx="7056784" cy="1200329"/>
          </a:xfrm>
          <a:prstGeom prst="rect">
            <a:avLst/>
          </a:prstGeom>
        </p:spPr>
        <p:txBody>
          <a:bodyPr wrap="square">
            <a:spAutoFit/>
          </a:bodyPr>
          <a:lstStyle/>
          <a:p>
            <a:r>
              <a:rPr lang="en-US">
                <a:latin typeface="+mj-lt"/>
              </a:rPr>
              <a:t>Interpretation of NDVI graphic: </a:t>
            </a:r>
          </a:p>
          <a:p>
            <a:r>
              <a:rPr lang="en-US">
                <a:latin typeface="+mj-lt"/>
              </a:rPr>
              <a:t>NDVI ranges between 0,5 and 0,75. This is a sign of a grassland with healthy vegetation. </a:t>
            </a:r>
          </a:p>
          <a:p>
            <a:r>
              <a:rPr lang="en-US">
                <a:latin typeface="+mj-lt"/>
              </a:rPr>
              <a:t>The steep drops in the graph are a consequence of the clouds.</a:t>
            </a:r>
          </a:p>
        </p:txBody>
      </p:sp>
      <p:pic>
        <p:nvPicPr>
          <p:cNvPr id="4" name="Picture 3" descr="A close up of text on a black surface&#10;&#10;Description automatically generated">
            <a:extLst>
              <a:ext uri="{FF2B5EF4-FFF2-40B4-BE49-F238E27FC236}">
                <a16:creationId xmlns:a16="http://schemas.microsoft.com/office/drawing/2014/main" id="{EA3556DC-3A9C-4397-BF96-2EA2AD90B6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354" y="1291741"/>
            <a:ext cx="7244862" cy="2988642"/>
          </a:xfrm>
          <a:prstGeom prst="rect">
            <a:avLst/>
          </a:prstGeom>
        </p:spPr>
      </p:pic>
      <p:sp>
        <p:nvSpPr>
          <p:cNvPr id="8" name="Title 1">
            <a:extLst>
              <a:ext uri="{FF2B5EF4-FFF2-40B4-BE49-F238E27FC236}">
                <a16:creationId xmlns:a16="http://schemas.microsoft.com/office/drawing/2014/main" id="{CF3A8B6E-6E6F-48AD-978D-2E7723C182D0}"/>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a:t>
            </a:r>
            <a:br>
              <a:rPr lang="en-US" sz="2400"/>
            </a:br>
            <a:r>
              <a:rPr lang="en-US" sz="2400"/>
              <a:t> </a:t>
            </a:r>
            <a:r>
              <a:rPr lang="en-US" sz="2000"/>
              <a:t>(Southland, New Zealand)</a:t>
            </a:r>
            <a:endParaRPr lang="en-US" sz="2400"/>
          </a:p>
        </p:txBody>
      </p:sp>
    </p:spTree>
    <p:extLst>
      <p:ext uri="{BB962C8B-B14F-4D97-AF65-F5344CB8AC3E}">
        <p14:creationId xmlns:p14="http://schemas.microsoft.com/office/powerpoint/2010/main" val="2486527093"/>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41983D-7000-403F-A9D5-21E17E035BA4}"/>
              </a:ext>
            </a:extLst>
          </p:cNvPr>
          <p:cNvPicPr>
            <a:picLocks noChangeAspect="1"/>
          </p:cNvPicPr>
          <p:nvPr/>
        </p:nvPicPr>
        <p:blipFill>
          <a:blip r:embed="rId2"/>
          <a:stretch>
            <a:fillRect/>
          </a:stretch>
        </p:blipFill>
        <p:spPr>
          <a:xfrm>
            <a:off x="493767" y="1441375"/>
            <a:ext cx="4857416" cy="3931841"/>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407577" y="1207736"/>
            <a:ext cx="3384376" cy="4524315"/>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Grassland</a:t>
            </a:r>
          </a:p>
          <a:p>
            <a:endParaRPr lang="en-US">
              <a:latin typeface="+mj-lt"/>
            </a:endParaRPr>
          </a:p>
          <a:p>
            <a:r>
              <a:rPr lang="en-US" b="1">
                <a:latin typeface="+mj-lt"/>
              </a:rPr>
              <a:t>Subcategory: </a:t>
            </a:r>
            <a:r>
              <a:rPr lang="en-US">
                <a:latin typeface="+mj-lt"/>
              </a:rPr>
              <a:t>Grassland with trees</a:t>
            </a:r>
          </a:p>
          <a:p>
            <a:endParaRPr lang="en-US">
              <a:latin typeface="+mj-lt"/>
            </a:endParaRPr>
          </a:p>
          <a:p>
            <a:r>
              <a:rPr lang="en-US" b="1">
                <a:latin typeface="+mj-lt"/>
              </a:rPr>
              <a:t>Description: </a:t>
            </a:r>
            <a:r>
              <a:rPr lang="en-US">
                <a:latin typeface="+mj-lt"/>
              </a:rPr>
              <a:t>The plot is located in the Serengeti National Park in Tanzania.</a:t>
            </a:r>
          </a:p>
          <a:p>
            <a:endParaRPr lang="en-US">
              <a:latin typeface="+mj-lt"/>
            </a:endParaRPr>
          </a:p>
          <a:p>
            <a:r>
              <a:rPr lang="en-US">
                <a:latin typeface="+mj-lt"/>
              </a:rPr>
              <a:t>In this case it is easy to differentiate between trees and bushes when zooming out and activating the historical images.</a:t>
            </a:r>
          </a:p>
          <a:p>
            <a:endParaRPr lang="en-US">
              <a:latin typeface="+mj-lt"/>
            </a:endParaRPr>
          </a:p>
        </p:txBody>
      </p:sp>
      <p:sp>
        <p:nvSpPr>
          <p:cNvPr id="8" name="Rectangle 7">
            <a:extLst>
              <a:ext uri="{FF2B5EF4-FFF2-40B4-BE49-F238E27FC236}">
                <a16:creationId xmlns:a16="http://schemas.microsoft.com/office/drawing/2014/main" id="{782BD814-8785-4D89-842E-D32731514DBE}"/>
              </a:ext>
            </a:extLst>
          </p:cNvPr>
          <p:cNvSpPr/>
          <p:nvPr/>
        </p:nvSpPr>
        <p:spPr>
          <a:xfrm>
            <a:off x="493767" y="1709867"/>
            <a:ext cx="1575617" cy="276999"/>
          </a:xfrm>
          <a:prstGeom prst="rect">
            <a:avLst/>
          </a:prstGeom>
        </p:spPr>
        <p:txBody>
          <a:bodyPr wrap="square">
            <a:spAutoFit/>
          </a:bodyPr>
          <a:lstStyle/>
          <a:p>
            <a:r>
              <a:rPr lang="en-US" sz="1200">
                <a:solidFill>
                  <a:schemeClr val="bg1"/>
                </a:solidFill>
                <a:latin typeface="+mj-lt"/>
              </a:rPr>
              <a:t>Year 2019</a:t>
            </a:r>
          </a:p>
        </p:txBody>
      </p:sp>
      <p:grpSp>
        <p:nvGrpSpPr>
          <p:cNvPr id="6" name="Group 5">
            <a:extLst>
              <a:ext uri="{FF2B5EF4-FFF2-40B4-BE49-F238E27FC236}">
                <a16:creationId xmlns:a16="http://schemas.microsoft.com/office/drawing/2014/main" id="{E51935BD-ECA0-4894-BC07-4071281E59CB}"/>
              </a:ext>
            </a:extLst>
          </p:cNvPr>
          <p:cNvGrpSpPr/>
          <p:nvPr/>
        </p:nvGrpSpPr>
        <p:grpSpPr>
          <a:xfrm>
            <a:off x="6588224" y="5527828"/>
            <a:ext cx="2340768" cy="421452"/>
            <a:chOff x="5508104" y="487268"/>
            <a:chExt cx="2417561" cy="439453"/>
          </a:xfrm>
        </p:grpSpPr>
        <p:sp>
          <p:nvSpPr>
            <p:cNvPr id="7" name="Sun 6">
              <a:extLst>
                <a:ext uri="{FF2B5EF4-FFF2-40B4-BE49-F238E27FC236}">
                  <a16:creationId xmlns:a16="http://schemas.microsoft.com/office/drawing/2014/main" id="{02A6CD3F-A631-41ED-9ADD-D532B6D2FA2C}"/>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48E0C7-6E13-4B75-B27E-1FC99EA52247}"/>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1" name="Title 1">
            <a:extLst>
              <a:ext uri="{FF2B5EF4-FFF2-40B4-BE49-F238E27FC236}">
                <a16:creationId xmlns:a16="http://schemas.microsoft.com/office/drawing/2014/main" id="{9391B63D-8710-46B2-91EC-2D856E7CC011}"/>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a:t>
            </a:r>
            <a:br>
              <a:rPr lang="en-US" sz="2400"/>
            </a:br>
            <a:r>
              <a:rPr lang="en-US" sz="2400"/>
              <a:t> </a:t>
            </a:r>
            <a:r>
              <a:rPr lang="en-US" sz="2000"/>
              <a:t>(Serengeti, Tanzania)</a:t>
            </a:r>
            <a:endParaRPr lang="en-US" sz="2400"/>
          </a:p>
        </p:txBody>
      </p:sp>
      <p:grpSp>
        <p:nvGrpSpPr>
          <p:cNvPr id="10" name="Group 9">
            <a:extLst>
              <a:ext uri="{FF2B5EF4-FFF2-40B4-BE49-F238E27FC236}">
                <a16:creationId xmlns:a16="http://schemas.microsoft.com/office/drawing/2014/main" id="{EE8F8661-6280-4F9C-9C03-C2D54425B2BF}"/>
              </a:ext>
            </a:extLst>
          </p:cNvPr>
          <p:cNvGrpSpPr/>
          <p:nvPr/>
        </p:nvGrpSpPr>
        <p:grpSpPr>
          <a:xfrm>
            <a:off x="687935" y="5375578"/>
            <a:ext cx="1993633" cy="369332"/>
            <a:chOff x="687935" y="5375578"/>
            <a:chExt cx="1993633" cy="369332"/>
          </a:xfrm>
        </p:grpSpPr>
        <p:sp>
          <p:nvSpPr>
            <p:cNvPr id="12" name="TextBox 11">
              <a:extLst>
                <a:ext uri="{FF2B5EF4-FFF2-40B4-BE49-F238E27FC236}">
                  <a16:creationId xmlns:a16="http://schemas.microsoft.com/office/drawing/2014/main" id="{5A0BD658-0109-4499-9EF1-621CC555B9F5}"/>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3" name="Graphic 12" descr="Earth globe Africa and Europe">
              <a:extLst>
                <a:ext uri="{FF2B5EF4-FFF2-40B4-BE49-F238E27FC236}">
                  <a16:creationId xmlns:a16="http://schemas.microsoft.com/office/drawing/2014/main" id="{62674801-52C8-40B6-A718-590A65EFD13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3312287220"/>
      </p:ext>
    </p:extLst>
  </p:cSld>
  <p:clrMapOvr>
    <a:masterClrMapping/>
  </p:clrMapOvr>
  <p:transition spd="slow">
    <p:cove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72CEA6-1092-45AF-9AC1-688988A2C517}"/>
              </a:ext>
            </a:extLst>
          </p:cNvPr>
          <p:cNvPicPr>
            <a:picLocks noChangeAspect="1"/>
          </p:cNvPicPr>
          <p:nvPr/>
        </p:nvPicPr>
        <p:blipFill>
          <a:blip r:embed="rId2"/>
          <a:stretch>
            <a:fillRect/>
          </a:stretch>
        </p:blipFill>
        <p:spPr>
          <a:xfrm>
            <a:off x="4784823" y="1381838"/>
            <a:ext cx="3860415" cy="3284686"/>
          </a:xfrm>
          <a:prstGeom prst="rect">
            <a:avLst/>
          </a:prstGeom>
        </p:spPr>
      </p:pic>
      <p:pic>
        <p:nvPicPr>
          <p:cNvPr id="2" name="Picture 1">
            <a:extLst>
              <a:ext uri="{FF2B5EF4-FFF2-40B4-BE49-F238E27FC236}">
                <a16:creationId xmlns:a16="http://schemas.microsoft.com/office/drawing/2014/main" id="{881694FD-34CB-4531-8B24-6D6CD6C4A4B7}"/>
              </a:ext>
            </a:extLst>
          </p:cNvPr>
          <p:cNvPicPr>
            <a:picLocks noChangeAspect="1"/>
          </p:cNvPicPr>
          <p:nvPr/>
        </p:nvPicPr>
        <p:blipFill>
          <a:blip r:embed="rId3"/>
          <a:stretch>
            <a:fillRect/>
          </a:stretch>
        </p:blipFill>
        <p:spPr>
          <a:xfrm>
            <a:off x="603763" y="1381838"/>
            <a:ext cx="3968237" cy="3320362"/>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497825" y="4702200"/>
            <a:ext cx="8148350" cy="1220655"/>
          </a:xfrm>
          <a:prstGeom prst="rect">
            <a:avLst/>
          </a:prstGeom>
        </p:spPr>
        <p:txBody>
          <a:bodyPr wrap="square">
            <a:spAutoFit/>
          </a:bodyPr>
          <a:lstStyle/>
          <a:p>
            <a:r>
              <a:rPr lang="en-US" dirty="0">
                <a:latin typeface="+mj-lt"/>
              </a:rPr>
              <a:t>Land use changes in time: The difference between the image on the left in August 2010 and the one on the right in September 2016 is the vegetation intensity of the grassland. In the images we can see degraded soils due to possible fire events and paths used by wild animals.</a:t>
            </a:r>
          </a:p>
        </p:txBody>
      </p:sp>
      <p:sp>
        <p:nvSpPr>
          <p:cNvPr id="12" name="Rectangle 11">
            <a:extLst>
              <a:ext uri="{FF2B5EF4-FFF2-40B4-BE49-F238E27FC236}">
                <a16:creationId xmlns:a16="http://schemas.microsoft.com/office/drawing/2014/main" id="{0714CEB7-B21C-41D7-87AA-9FC0669C0AB4}"/>
              </a:ext>
            </a:extLst>
          </p:cNvPr>
          <p:cNvSpPr/>
          <p:nvPr/>
        </p:nvSpPr>
        <p:spPr>
          <a:xfrm>
            <a:off x="687935" y="1683659"/>
            <a:ext cx="1575617" cy="276999"/>
          </a:xfrm>
          <a:prstGeom prst="rect">
            <a:avLst/>
          </a:prstGeom>
        </p:spPr>
        <p:txBody>
          <a:bodyPr wrap="square">
            <a:spAutoFit/>
          </a:bodyPr>
          <a:lstStyle/>
          <a:p>
            <a:r>
              <a:rPr lang="en-US" sz="1200">
                <a:solidFill>
                  <a:schemeClr val="bg1"/>
                </a:solidFill>
                <a:latin typeface="+mj-lt"/>
              </a:rPr>
              <a:t>Year 2010 </a:t>
            </a:r>
          </a:p>
        </p:txBody>
      </p:sp>
      <p:sp>
        <p:nvSpPr>
          <p:cNvPr id="13" name="Rectangle 12">
            <a:extLst>
              <a:ext uri="{FF2B5EF4-FFF2-40B4-BE49-F238E27FC236}">
                <a16:creationId xmlns:a16="http://schemas.microsoft.com/office/drawing/2014/main" id="{352C233A-E4E5-4F96-AC96-6080D88F7086}"/>
              </a:ext>
            </a:extLst>
          </p:cNvPr>
          <p:cNvSpPr/>
          <p:nvPr/>
        </p:nvSpPr>
        <p:spPr>
          <a:xfrm>
            <a:off x="4934843" y="1683660"/>
            <a:ext cx="1575617" cy="276999"/>
          </a:xfrm>
          <a:prstGeom prst="rect">
            <a:avLst/>
          </a:prstGeom>
        </p:spPr>
        <p:txBody>
          <a:bodyPr wrap="square">
            <a:spAutoFit/>
          </a:bodyPr>
          <a:lstStyle/>
          <a:p>
            <a:r>
              <a:rPr lang="en-US" sz="1200">
                <a:solidFill>
                  <a:schemeClr val="bg1"/>
                </a:solidFill>
                <a:latin typeface="+mj-lt"/>
              </a:rPr>
              <a:t>Year 2016</a:t>
            </a:r>
          </a:p>
        </p:txBody>
      </p:sp>
      <p:sp>
        <p:nvSpPr>
          <p:cNvPr id="10" name="Title 1">
            <a:extLst>
              <a:ext uri="{FF2B5EF4-FFF2-40B4-BE49-F238E27FC236}">
                <a16:creationId xmlns:a16="http://schemas.microsoft.com/office/drawing/2014/main" id="{8CA16DDA-6868-4E5D-9D30-0CDC9DBCAEDC}"/>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a:t>
            </a:r>
            <a:br>
              <a:rPr lang="en-US" sz="2400"/>
            </a:br>
            <a:r>
              <a:rPr lang="en-US" sz="2400"/>
              <a:t> </a:t>
            </a:r>
            <a:r>
              <a:rPr lang="en-US" sz="2000"/>
              <a:t>(Serengeti, Tanzania)</a:t>
            </a:r>
            <a:endParaRPr lang="en-US" sz="2400"/>
          </a:p>
        </p:txBody>
      </p:sp>
    </p:spTree>
    <p:extLst>
      <p:ext uri="{BB962C8B-B14F-4D97-AF65-F5344CB8AC3E}">
        <p14:creationId xmlns:p14="http://schemas.microsoft.com/office/powerpoint/2010/main" val="2995873471"/>
      </p:ext>
    </p:extLst>
  </p:cSld>
  <p:clrMapOvr>
    <a:masterClrMapping/>
  </p:clrMapOvr>
  <p:transition spd="slow">
    <p:cove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496888" y="4476895"/>
            <a:ext cx="8260876" cy="1200329"/>
          </a:xfrm>
          <a:prstGeom prst="rect">
            <a:avLst/>
          </a:prstGeom>
        </p:spPr>
        <p:txBody>
          <a:bodyPr wrap="square">
            <a:spAutoFit/>
          </a:bodyPr>
          <a:lstStyle/>
          <a:p>
            <a:r>
              <a:rPr lang="en-US">
                <a:latin typeface="+mj-lt"/>
              </a:rPr>
              <a:t>Interpretation of NDVI graphic: </a:t>
            </a:r>
          </a:p>
          <a:p>
            <a:r>
              <a:rPr lang="en-US">
                <a:latin typeface="+mj-lt"/>
              </a:rPr>
              <a:t>NDVI ranges between 0,25 and 0,75 This is a sign of a grassland with healthy vegetation. NDVI graph shows growing phases of grass that depends on precipitation.</a:t>
            </a:r>
          </a:p>
        </p:txBody>
      </p:sp>
      <p:pic>
        <p:nvPicPr>
          <p:cNvPr id="8" name="Picture 7" descr="A screenshot of a cell phone&#10;&#10;Description automatically generated">
            <a:extLst>
              <a:ext uri="{FF2B5EF4-FFF2-40B4-BE49-F238E27FC236}">
                <a16:creationId xmlns:a16="http://schemas.microsoft.com/office/drawing/2014/main" id="{DB2D885D-12E9-4484-BBB3-7A364863C601}"/>
              </a:ext>
            </a:extLst>
          </p:cNvPr>
          <p:cNvPicPr>
            <a:picLocks noChangeAspect="1"/>
          </p:cNvPicPr>
          <p:nvPr/>
        </p:nvPicPr>
        <p:blipFill rotWithShape="1">
          <a:blip r:embed="rId2">
            <a:extLst>
              <a:ext uri="{28A0092B-C50C-407E-A947-70E740481C1C}">
                <a14:useLocalDpi xmlns:a14="http://schemas.microsoft.com/office/drawing/2010/main" val="0"/>
              </a:ext>
            </a:extLst>
          </a:blip>
          <a:srcRect l="4041" t="8033" r="6553" b="3624"/>
          <a:stretch/>
        </p:blipFill>
        <p:spPr>
          <a:xfrm>
            <a:off x="281353" y="1293460"/>
            <a:ext cx="7484013" cy="3295977"/>
          </a:xfrm>
          <a:prstGeom prst="rect">
            <a:avLst/>
          </a:prstGeom>
        </p:spPr>
      </p:pic>
      <p:sp>
        <p:nvSpPr>
          <p:cNvPr id="9" name="Title 1">
            <a:extLst>
              <a:ext uri="{FF2B5EF4-FFF2-40B4-BE49-F238E27FC236}">
                <a16:creationId xmlns:a16="http://schemas.microsoft.com/office/drawing/2014/main" id="{C90F85BA-656A-41F2-8399-3FA605A3054E}"/>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a:t>
            </a:r>
            <a:br>
              <a:rPr lang="en-US" sz="2400"/>
            </a:br>
            <a:r>
              <a:rPr lang="en-US" sz="2400"/>
              <a:t> </a:t>
            </a:r>
            <a:r>
              <a:rPr lang="en-US" sz="2000"/>
              <a:t>(Serengeti, Tanzania)</a:t>
            </a:r>
            <a:endParaRPr lang="en-US" sz="2400"/>
          </a:p>
        </p:txBody>
      </p:sp>
    </p:spTree>
    <p:extLst>
      <p:ext uri="{BB962C8B-B14F-4D97-AF65-F5344CB8AC3E}">
        <p14:creationId xmlns:p14="http://schemas.microsoft.com/office/powerpoint/2010/main" val="1755846459"/>
      </p:ext>
    </p:extLst>
  </p:cSld>
  <p:clrMapOvr>
    <a:masterClrMapping/>
  </p:clrMapOvr>
  <p:transition spd="slow">
    <p:cove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985DB0-5592-4C3D-AC73-C4E6346C8155}"/>
              </a:ext>
            </a:extLst>
          </p:cNvPr>
          <p:cNvPicPr>
            <a:picLocks noChangeAspect="1"/>
          </p:cNvPicPr>
          <p:nvPr/>
        </p:nvPicPr>
        <p:blipFill rotWithShape="1">
          <a:blip r:embed="rId2"/>
          <a:srcRect r="6033"/>
          <a:stretch/>
        </p:blipFill>
        <p:spPr>
          <a:xfrm>
            <a:off x="663313" y="1355067"/>
            <a:ext cx="4714772" cy="4147865"/>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544616" y="1245353"/>
            <a:ext cx="3384376" cy="2862322"/>
          </a:xfrm>
          <a:prstGeom prst="rect">
            <a:avLst/>
          </a:prstGeom>
        </p:spPr>
        <p:txBody>
          <a:bodyPr wrap="square">
            <a:spAutoFit/>
          </a:bodyPr>
          <a:lstStyle/>
          <a:p>
            <a:r>
              <a:rPr lang="en-US" b="1">
                <a:latin typeface="+mj-lt"/>
              </a:rPr>
              <a:t>Category: </a:t>
            </a:r>
            <a:r>
              <a:rPr lang="en-US">
                <a:latin typeface="+mj-lt"/>
              </a:rPr>
              <a:t>Grassland</a:t>
            </a:r>
          </a:p>
          <a:p>
            <a:endParaRPr lang="en-US">
              <a:latin typeface="+mj-lt"/>
            </a:endParaRPr>
          </a:p>
          <a:p>
            <a:r>
              <a:rPr lang="en-US" b="1">
                <a:latin typeface="+mj-lt"/>
              </a:rPr>
              <a:t>Subcategory: </a:t>
            </a:r>
            <a:r>
              <a:rPr lang="en-US">
                <a:latin typeface="+mj-lt"/>
              </a:rPr>
              <a:t>Shrubland</a:t>
            </a:r>
          </a:p>
          <a:p>
            <a:endParaRPr lang="en-US">
              <a:latin typeface="+mj-lt"/>
            </a:endParaRPr>
          </a:p>
          <a:p>
            <a:r>
              <a:rPr lang="en-US" b="1">
                <a:latin typeface="+mj-lt"/>
              </a:rPr>
              <a:t>Description: </a:t>
            </a:r>
            <a:r>
              <a:rPr lang="en-US">
                <a:latin typeface="+mj-lt"/>
              </a:rPr>
              <a:t>This plot is located in the Caldera de </a:t>
            </a:r>
            <a:r>
              <a:rPr lang="en-US" err="1">
                <a:latin typeface="+mj-lt"/>
              </a:rPr>
              <a:t>Taburiente</a:t>
            </a:r>
            <a:r>
              <a:rPr lang="en-US">
                <a:latin typeface="+mj-lt"/>
              </a:rPr>
              <a:t> National Park, a national park on the island of La Palma, Canary Islands in Spain. </a:t>
            </a:r>
          </a:p>
        </p:txBody>
      </p:sp>
      <p:grpSp>
        <p:nvGrpSpPr>
          <p:cNvPr id="6" name="Group 5">
            <a:extLst>
              <a:ext uri="{FF2B5EF4-FFF2-40B4-BE49-F238E27FC236}">
                <a16:creationId xmlns:a16="http://schemas.microsoft.com/office/drawing/2014/main" id="{91A80245-2117-4DC0-9192-8FA5FEF76EC9}"/>
              </a:ext>
            </a:extLst>
          </p:cNvPr>
          <p:cNvGrpSpPr/>
          <p:nvPr/>
        </p:nvGrpSpPr>
        <p:grpSpPr>
          <a:xfrm>
            <a:off x="6202509" y="5301208"/>
            <a:ext cx="2340768" cy="579767"/>
            <a:chOff x="3707904" y="5340534"/>
            <a:chExt cx="2340768" cy="579767"/>
          </a:xfrm>
        </p:grpSpPr>
        <p:sp>
          <p:nvSpPr>
            <p:cNvPr id="7" name="Rectangle 6">
              <a:extLst>
                <a:ext uri="{FF2B5EF4-FFF2-40B4-BE49-F238E27FC236}">
                  <a16:creationId xmlns:a16="http://schemas.microsoft.com/office/drawing/2014/main" id="{2EBA5F9F-919B-47E3-8708-C2244D02B7B2}"/>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9" name="Lightning Bolt 8">
              <a:extLst>
                <a:ext uri="{FF2B5EF4-FFF2-40B4-BE49-F238E27FC236}">
                  <a16:creationId xmlns:a16="http://schemas.microsoft.com/office/drawing/2014/main" id="{0855DD8B-8C2F-435F-88F0-56F1A2183CFC}"/>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itle 1">
            <a:extLst>
              <a:ext uri="{FF2B5EF4-FFF2-40B4-BE49-F238E27FC236}">
                <a16:creationId xmlns:a16="http://schemas.microsoft.com/office/drawing/2014/main" id="{348D10DA-DB70-4DE9-BECB-B3D669B1630E}"/>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Shrubland</a:t>
            </a:r>
            <a:br>
              <a:rPr lang="en-US" sz="2400"/>
            </a:br>
            <a:r>
              <a:rPr lang="en-US" sz="2400"/>
              <a:t> </a:t>
            </a:r>
            <a:r>
              <a:rPr lang="en-US" sz="2000"/>
              <a:t>(La Palma, Spain)</a:t>
            </a:r>
            <a:endParaRPr lang="en-US" sz="2400"/>
          </a:p>
        </p:txBody>
      </p:sp>
      <p:sp>
        <p:nvSpPr>
          <p:cNvPr id="14" name="Rectangle 13">
            <a:extLst>
              <a:ext uri="{FF2B5EF4-FFF2-40B4-BE49-F238E27FC236}">
                <a16:creationId xmlns:a16="http://schemas.microsoft.com/office/drawing/2014/main" id="{1B15EF3D-EDA8-4D9F-A0C3-B05A495CB818}"/>
              </a:ext>
            </a:extLst>
          </p:cNvPr>
          <p:cNvSpPr/>
          <p:nvPr/>
        </p:nvSpPr>
        <p:spPr>
          <a:xfrm>
            <a:off x="799854" y="1647653"/>
            <a:ext cx="1575617" cy="276999"/>
          </a:xfrm>
          <a:prstGeom prst="rect">
            <a:avLst/>
          </a:prstGeom>
        </p:spPr>
        <p:txBody>
          <a:bodyPr wrap="square">
            <a:spAutoFit/>
          </a:bodyPr>
          <a:lstStyle/>
          <a:p>
            <a:r>
              <a:rPr lang="en-US" sz="1200">
                <a:solidFill>
                  <a:schemeClr val="bg1"/>
                </a:solidFill>
                <a:latin typeface="+mj-lt"/>
              </a:rPr>
              <a:t>Year 2019</a:t>
            </a:r>
          </a:p>
        </p:txBody>
      </p:sp>
      <p:grpSp>
        <p:nvGrpSpPr>
          <p:cNvPr id="10" name="Group 9">
            <a:extLst>
              <a:ext uri="{FF2B5EF4-FFF2-40B4-BE49-F238E27FC236}">
                <a16:creationId xmlns:a16="http://schemas.microsoft.com/office/drawing/2014/main" id="{39132A9D-6CE4-4EEA-BE0E-8849745B6339}"/>
              </a:ext>
            </a:extLst>
          </p:cNvPr>
          <p:cNvGrpSpPr/>
          <p:nvPr/>
        </p:nvGrpSpPr>
        <p:grpSpPr>
          <a:xfrm>
            <a:off x="2257700" y="5584778"/>
            <a:ext cx="1993633" cy="369332"/>
            <a:chOff x="687935" y="5375578"/>
            <a:chExt cx="1993633" cy="369332"/>
          </a:xfrm>
        </p:grpSpPr>
        <p:sp>
          <p:nvSpPr>
            <p:cNvPr id="11" name="TextBox 10">
              <a:extLst>
                <a:ext uri="{FF2B5EF4-FFF2-40B4-BE49-F238E27FC236}">
                  <a16:creationId xmlns:a16="http://schemas.microsoft.com/office/drawing/2014/main" id="{C700AA0C-4D4E-4A50-B9D3-16D1FAF09E5D}"/>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2" name="Graphic 11" descr="Earth globe Africa and Europe">
              <a:extLst>
                <a:ext uri="{FF2B5EF4-FFF2-40B4-BE49-F238E27FC236}">
                  <a16:creationId xmlns:a16="http://schemas.microsoft.com/office/drawing/2014/main" id="{453F5989-0060-43C9-8D98-4BB381D7E5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4230632673"/>
      </p:ext>
    </p:extLst>
  </p:cSld>
  <p:clrMapOvr>
    <a:masterClrMapping/>
  </p:clrMapOvr>
  <p:transition spd="slow">
    <p:cove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6012160" y="1484784"/>
            <a:ext cx="2376264" cy="2862322"/>
          </a:xfrm>
          <a:prstGeom prst="rect">
            <a:avLst/>
          </a:prstGeom>
        </p:spPr>
        <p:txBody>
          <a:bodyPr wrap="square">
            <a:spAutoFit/>
          </a:bodyPr>
          <a:lstStyle/>
          <a:p>
            <a:endParaRPr lang="en-US" dirty="0">
              <a:solidFill>
                <a:schemeClr val="bg1"/>
              </a:solidFill>
              <a:latin typeface="+mj-lt"/>
            </a:endParaRPr>
          </a:p>
          <a:p>
            <a:r>
              <a:rPr lang="en-US" dirty="0">
                <a:latin typeface="+mj-lt"/>
              </a:rPr>
              <a:t>In this case the Google Earth picture shows the shrubs with the yellow flowers that are typical for this region in the island of La Palma. </a:t>
            </a:r>
          </a:p>
          <a:p>
            <a:endParaRPr lang="en-US" dirty="0">
              <a:solidFill>
                <a:schemeClr val="bg1"/>
              </a:solidFill>
              <a:latin typeface="+mj-lt"/>
            </a:endParaRPr>
          </a:p>
        </p:txBody>
      </p:sp>
      <p:pic>
        <p:nvPicPr>
          <p:cNvPr id="2" name="Picture 1">
            <a:extLst>
              <a:ext uri="{FF2B5EF4-FFF2-40B4-BE49-F238E27FC236}">
                <a16:creationId xmlns:a16="http://schemas.microsoft.com/office/drawing/2014/main" id="{3F2FDAF9-8A58-43C5-92EB-453A188A1282}"/>
              </a:ext>
            </a:extLst>
          </p:cNvPr>
          <p:cNvPicPr>
            <a:picLocks noChangeAspect="1"/>
          </p:cNvPicPr>
          <p:nvPr/>
        </p:nvPicPr>
        <p:blipFill rotWithShape="1">
          <a:blip r:embed="rId2"/>
          <a:srcRect l="25040" t="1885" r="-182" b="-1885"/>
          <a:stretch/>
        </p:blipFill>
        <p:spPr>
          <a:xfrm>
            <a:off x="755576" y="1484784"/>
            <a:ext cx="5089122" cy="4232931"/>
          </a:xfrm>
          <a:prstGeom prst="rect">
            <a:avLst/>
          </a:prstGeom>
        </p:spPr>
      </p:pic>
      <p:sp>
        <p:nvSpPr>
          <p:cNvPr id="7" name="Title 1">
            <a:extLst>
              <a:ext uri="{FF2B5EF4-FFF2-40B4-BE49-F238E27FC236}">
                <a16:creationId xmlns:a16="http://schemas.microsoft.com/office/drawing/2014/main" id="{1D7744EE-BEBC-4E48-8FCB-103AF463258B}"/>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Shrubland</a:t>
            </a:r>
            <a:br>
              <a:rPr lang="en-US" sz="2400"/>
            </a:br>
            <a:r>
              <a:rPr lang="en-US" sz="2400"/>
              <a:t> </a:t>
            </a:r>
            <a:r>
              <a:rPr lang="en-US" sz="2000"/>
              <a:t>(La Palma, Spain)</a:t>
            </a:r>
            <a:endParaRPr lang="en-US" sz="2400"/>
          </a:p>
        </p:txBody>
      </p:sp>
    </p:spTree>
    <p:extLst>
      <p:ext uri="{BB962C8B-B14F-4D97-AF65-F5344CB8AC3E}">
        <p14:creationId xmlns:p14="http://schemas.microsoft.com/office/powerpoint/2010/main" val="143407478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147D-A851-4C43-931B-383B88B698F3}"/>
              </a:ext>
            </a:extLst>
          </p:cNvPr>
          <p:cNvSpPr>
            <a:spLocks noGrp="1"/>
          </p:cNvSpPr>
          <p:nvPr>
            <p:ph type="title"/>
          </p:nvPr>
        </p:nvSpPr>
        <p:spPr>
          <a:xfrm>
            <a:off x="457200" y="274638"/>
            <a:ext cx="8229600" cy="1143000"/>
          </a:xfrm>
        </p:spPr>
        <p:txBody>
          <a:bodyPr vert="horz" lIns="91440" tIns="45720" rIns="91440" bIns="45720" rtlCol="0" anchor="ctr">
            <a:normAutofit/>
          </a:bodyPr>
          <a:lstStyle/>
          <a:p>
            <a:r>
              <a:rPr lang="en-US" sz="3200" b="0" kern="1200">
                <a:latin typeface="+mj-lt"/>
                <a:ea typeface="+mj-ea"/>
                <a:cs typeface="+mj-cs"/>
              </a:rPr>
              <a:t>What is a False Color image?</a:t>
            </a:r>
          </a:p>
        </p:txBody>
      </p:sp>
      <p:sp>
        <p:nvSpPr>
          <p:cNvPr id="8" name="Rectangle 7">
            <a:extLst>
              <a:ext uri="{FF2B5EF4-FFF2-40B4-BE49-F238E27FC236}">
                <a16:creationId xmlns:a16="http://schemas.microsoft.com/office/drawing/2014/main" id="{FB406DFE-006D-4A59-AE34-5302127A35EF}"/>
              </a:ext>
            </a:extLst>
          </p:cNvPr>
          <p:cNvSpPr/>
          <p:nvPr/>
        </p:nvSpPr>
        <p:spPr>
          <a:xfrm>
            <a:off x="457200" y="1423318"/>
            <a:ext cx="5683818" cy="4421087"/>
          </a:xfrm>
          <a:prstGeom prst="rect">
            <a:avLst/>
          </a:prstGeom>
        </p:spPr>
        <p:txBody>
          <a:bodyPr vert="horz" lIns="91440" tIns="45720" rIns="91440" bIns="45720" rtlCol="0">
            <a:normAutofit fontScale="92500" lnSpcReduction="10000"/>
          </a:bodyPr>
          <a:lstStyle/>
          <a:p>
            <a:pPr indent="-342900">
              <a:spcBef>
                <a:spcPct val="20000"/>
              </a:spcBef>
              <a:buFont typeface="Arial" panose="020B0604020202020204" pitchFamily="34" charset="0"/>
              <a:buChar char="•"/>
            </a:pPr>
            <a:r>
              <a:rPr lang="en-US" sz="1600" dirty="0">
                <a:latin typeface="+mj-lt"/>
              </a:rPr>
              <a:t>Instead of using the human-visible bands (Red-Green-Blue) these images show a composition of Near Infrared, Short Wave Infrared and Red (NIR-SWIR-Red) bands.</a:t>
            </a:r>
          </a:p>
          <a:p>
            <a:pPr>
              <a:spcBef>
                <a:spcPct val="20000"/>
              </a:spcBef>
            </a:pPr>
            <a:endParaRPr lang="en-US" sz="1600" dirty="0">
              <a:latin typeface="+mj-lt"/>
            </a:endParaRPr>
          </a:p>
          <a:p>
            <a:pPr indent="-342900">
              <a:spcBef>
                <a:spcPct val="20000"/>
              </a:spcBef>
              <a:buFont typeface="Arial" panose="020B0604020202020204" pitchFamily="34" charset="0"/>
              <a:buChar char="•"/>
            </a:pPr>
            <a:r>
              <a:rPr lang="en-US" sz="1600" dirty="0">
                <a:latin typeface="+mj-lt"/>
              </a:rPr>
              <a:t>This band combination allows the vegetation to be shown more prominently.</a:t>
            </a:r>
          </a:p>
          <a:p>
            <a:pPr indent="-342900">
              <a:spcBef>
                <a:spcPct val="20000"/>
              </a:spcBef>
              <a:buFont typeface="Arial" panose="020B0604020202020204" pitchFamily="34" charset="0"/>
              <a:buChar char="•"/>
            </a:pPr>
            <a:endParaRPr lang="en-US" sz="1600" dirty="0">
              <a:latin typeface="+mj-lt"/>
            </a:endParaRPr>
          </a:p>
          <a:p>
            <a:pPr indent="-342900">
              <a:spcBef>
                <a:spcPct val="20000"/>
              </a:spcBef>
              <a:buFont typeface="Arial" panose="020B0604020202020204" pitchFamily="34" charset="0"/>
              <a:buChar char="•"/>
            </a:pPr>
            <a:r>
              <a:rPr lang="en-US" sz="1600" dirty="0">
                <a:latin typeface="+mj-lt"/>
              </a:rPr>
              <a:t>Using this </a:t>
            </a:r>
            <a:r>
              <a:rPr lang="en-US" sz="1600" u="sng" dirty="0">
                <a:latin typeface="+mj-lt"/>
              </a:rPr>
              <a:t>False Color </a:t>
            </a:r>
            <a:r>
              <a:rPr lang="en-US" sz="1600" dirty="0">
                <a:latin typeface="+mj-lt"/>
              </a:rPr>
              <a:t>combination the highly </a:t>
            </a:r>
            <a:r>
              <a:rPr lang="en-US" sz="1600" b="1" dirty="0">
                <a:latin typeface="+mj-lt"/>
              </a:rPr>
              <a:t>vegetated areas </a:t>
            </a:r>
            <a:r>
              <a:rPr lang="en-US" sz="1600" dirty="0">
                <a:latin typeface="+mj-lt"/>
              </a:rPr>
              <a:t>(forest) will be shown with different shades of </a:t>
            </a:r>
            <a:r>
              <a:rPr lang="en-US" sz="1600" dirty="0">
                <a:solidFill>
                  <a:srgbClr val="FF0000"/>
                </a:solidFill>
                <a:latin typeface="+mj-lt"/>
              </a:rPr>
              <a:t>red</a:t>
            </a:r>
            <a:r>
              <a:rPr lang="en-US" sz="1600" dirty="0">
                <a:latin typeface="+mj-lt"/>
              </a:rPr>
              <a:t>/</a:t>
            </a:r>
            <a:r>
              <a:rPr lang="en-US" sz="1600" dirty="0">
                <a:solidFill>
                  <a:schemeClr val="accent6">
                    <a:lumMod val="75000"/>
                  </a:schemeClr>
                </a:solidFill>
                <a:latin typeface="+mj-lt"/>
              </a:rPr>
              <a:t>orange</a:t>
            </a:r>
            <a:r>
              <a:rPr lang="en-US" sz="1600" dirty="0">
                <a:latin typeface="+mj-lt"/>
              </a:rPr>
              <a:t>, the </a:t>
            </a:r>
            <a:r>
              <a:rPr lang="en-US" sz="1600" b="1" dirty="0">
                <a:latin typeface="+mj-lt"/>
              </a:rPr>
              <a:t>less vegetated areas </a:t>
            </a:r>
            <a:r>
              <a:rPr lang="en-US" sz="1600" dirty="0">
                <a:latin typeface="+mj-lt"/>
              </a:rPr>
              <a:t>(open forest and grasslands) as shades of </a:t>
            </a:r>
            <a:r>
              <a:rPr lang="en-US" sz="1600" dirty="0">
                <a:solidFill>
                  <a:srgbClr val="FFC057"/>
                </a:solidFill>
                <a:latin typeface="+mj-lt"/>
              </a:rPr>
              <a:t>orange</a:t>
            </a:r>
            <a:r>
              <a:rPr lang="en-US" sz="1600" dirty="0">
                <a:latin typeface="+mj-lt"/>
              </a:rPr>
              <a:t>/</a:t>
            </a:r>
            <a:r>
              <a:rPr lang="en-US" sz="1600" dirty="0">
                <a:solidFill>
                  <a:srgbClr val="FFC000"/>
                </a:solidFill>
                <a:latin typeface="+mj-lt"/>
              </a:rPr>
              <a:t>yellow</a:t>
            </a:r>
            <a:r>
              <a:rPr lang="en-US" sz="1600" dirty="0">
                <a:latin typeface="+mj-lt"/>
              </a:rPr>
              <a:t> and areas of very </a:t>
            </a:r>
            <a:r>
              <a:rPr lang="en-US" sz="1600" b="1" dirty="0">
                <a:latin typeface="+mj-lt"/>
              </a:rPr>
              <a:t>little vegetation </a:t>
            </a:r>
            <a:r>
              <a:rPr lang="en-US" sz="1600" dirty="0">
                <a:latin typeface="+mj-lt"/>
              </a:rPr>
              <a:t>as shades of </a:t>
            </a:r>
            <a:r>
              <a:rPr lang="en-US" sz="1600" dirty="0">
                <a:solidFill>
                  <a:schemeClr val="accent3">
                    <a:lumMod val="50000"/>
                  </a:schemeClr>
                </a:solidFill>
                <a:latin typeface="+mj-lt"/>
              </a:rPr>
              <a:t>green</a:t>
            </a:r>
            <a:r>
              <a:rPr lang="en-US" sz="1600" dirty="0">
                <a:latin typeface="+mj-lt"/>
              </a:rPr>
              <a:t>/</a:t>
            </a:r>
            <a:r>
              <a:rPr lang="en-US" sz="1600" dirty="0">
                <a:solidFill>
                  <a:srgbClr val="002060"/>
                </a:solidFill>
                <a:latin typeface="+mj-lt"/>
              </a:rPr>
              <a:t>blue</a:t>
            </a:r>
            <a:r>
              <a:rPr lang="en-US" sz="1600" dirty="0">
                <a:latin typeface="+mj-lt"/>
              </a:rPr>
              <a:t>. </a:t>
            </a:r>
            <a:r>
              <a:rPr lang="en-US" sz="1600" b="1" dirty="0">
                <a:latin typeface="+mj-lt"/>
              </a:rPr>
              <a:t>Water</a:t>
            </a:r>
            <a:r>
              <a:rPr lang="en-US" sz="1600" dirty="0">
                <a:latin typeface="+mj-lt"/>
              </a:rPr>
              <a:t> will be represented in black/</a:t>
            </a:r>
            <a:r>
              <a:rPr lang="en-US" sz="1600" dirty="0">
                <a:solidFill>
                  <a:srgbClr val="49295D"/>
                </a:solidFill>
                <a:latin typeface="+mj-lt"/>
              </a:rPr>
              <a:t>dark blue</a:t>
            </a:r>
            <a:r>
              <a:rPr lang="en-US" sz="1600" dirty="0">
                <a:latin typeface="+mj-lt"/>
              </a:rPr>
              <a:t>. </a:t>
            </a:r>
          </a:p>
          <a:p>
            <a:pPr>
              <a:spcBef>
                <a:spcPct val="20000"/>
              </a:spcBef>
            </a:pPr>
            <a:r>
              <a:rPr lang="en-US" sz="1600" dirty="0">
                <a:latin typeface="+mj-lt"/>
              </a:rPr>
              <a:t>Areas with </a:t>
            </a:r>
            <a:r>
              <a:rPr lang="en-US" sz="1600" b="1" dirty="0">
                <a:latin typeface="+mj-lt"/>
              </a:rPr>
              <a:t>wet terrain </a:t>
            </a:r>
            <a:r>
              <a:rPr lang="en-US" sz="1600" dirty="0">
                <a:latin typeface="+mj-lt"/>
              </a:rPr>
              <a:t>or </a:t>
            </a:r>
            <a:r>
              <a:rPr lang="en-US" sz="1600" b="1" dirty="0">
                <a:latin typeface="+mj-lt"/>
              </a:rPr>
              <a:t>snow/ice </a:t>
            </a:r>
            <a:r>
              <a:rPr lang="en-US" sz="1600" dirty="0">
                <a:latin typeface="+mj-lt"/>
              </a:rPr>
              <a:t>will be shown </a:t>
            </a:r>
            <a:r>
              <a:rPr lang="en-US" sz="1600" dirty="0">
                <a:solidFill>
                  <a:schemeClr val="accent4">
                    <a:lumMod val="60000"/>
                    <a:lumOff val="40000"/>
                  </a:schemeClr>
                </a:solidFill>
                <a:latin typeface="+mj-lt"/>
              </a:rPr>
              <a:t>purple</a:t>
            </a:r>
            <a:r>
              <a:rPr lang="en-US" sz="1600" dirty="0">
                <a:latin typeface="+mj-lt"/>
              </a:rPr>
              <a:t>/</a:t>
            </a:r>
            <a:r>
              <a:rPr lang="en-US" sz="1600" dirty="0">
                <a:solidFill>
                  <a:srgbClr val="FF0066"/>
                </a:solidFill>
                <a:latin typeface="+mj-lt"/>
              </a:rPr>
              <a:t>pink</a:t>
            </a:r>
          </a:p>
          <a:p>
            <a:pPr indent="-342900">
              <a:spcBef>
                <a:spcPct val="20000"/>
              </a:spcBef>
              <a:buFont typeface="Arial" panose="020B0604020202020204" pitchFamily="34" charset="0"/>
              <a:buChar char="•"/>
            </a:pPr>
            <a:endParaRPr lang="en-US" sz="1600" dirty="0">
              <a:latin typeface="+mj-lt"/>
            </a:endParaRPr>
          </a:p>
          <a:p>
            <a:pPr indent="-342900">
              <a:spcBef>
                <a:spcPct val="20000"/>
              </a:spcBef>
              <a:buFont typeface="Arial" panose="020B0604020202020204" pitchFamily="34" charset="0"/>
              <a:buChar char="•"/>
            </a:pPr>
            <a:r>
              <a:rPr lang="en-US" sz="1600" dirty="0">
                <a:latin typeface="+mj-lt"/>
              </a:rPr>
              <a:t>In the coming slides you will be able to see the different ways that this false color combination behaves depending on the land cover.</a:t>
            </a:r>
          </a:p>
          <a:p>
            <a:pPr>
              <a:lnSpc>
                <a:spcPct val="90000"/>
              </a:lnSpc>
              <a:spcBef>
                <a:spcPct val="20000"/>
              </a:spcBef>
              <a:buFont typeface="Arial" pitchFamily="34" charset="0"/>
            </a:pPr>
            <a:endParaRPr lang="en-US" sz="1300" b="1" dirty="0"/>
          </a:p>
        </p:txBody>
      </p:sp>
      <p:pic>
        <p:nvPicPr>
          <p:cNvPr id="5" name="Picture 4">
            <a:extLst>
              <a:ext uri="{FF2B5EF4-FFF2-40B4-BE49-F238E27FC236}">
                <a16:creationId xmlns:a16="http://schemas.microsoft.com/office/drawing/2014/main" id="{8D0131C3-CFFC-4A98-A90A-45FC1C9379D2}"/>
              </a:ext>
            </a:extLst>
          </p:cNvPr>
          <p:cNvPicPr>
            <a:picLocks noChangeAspect="1"/>
          </p:cNvPicPr>
          <p:nvPr/>
        </p:nvPicPr>
        <p:blipFill>
          <a:blip r:embed="rId3"/>
          <a:stretch>
            <a:fillRect/>
          </a:stretch>
        </p:blipFill>
        <p:spPr>
          <a:xfrm flipH="1">
            <a:off x="6141018" y="1417638"/>
            <a:ext cx="2327080" cy="2123364"/>
          </a:xfrm>
          <a:prstGeom prst="rect">
            <a:avLst/>
          </a:prstGeom>
        </p:spPr>
      </p:pic>
      <p:pic>
        <p:nvPicPr>
          <p:cNvPr id="6" name="Picture 5">
            <a:extLst>
              <a:ext uri="{FF2B5EF4-FFF2-40B4-BE49-F238E27FC236}">
                <a16:creationId xmlns:a16="http://schemas.microsoft.com/office/drawing/2014/main" id="{1CA1D228-CB93-4BEE-99DD-1446E56E3108}"/>
              </a:ext>
            </a:extLst>
          </p:cNvPr>
          <p:cNvPicPr>
            <a:picLocks noChangeAspect="1"/>
          </p:cNvPicPr>
          <p:nvPr/>
        </p:nvPicPr>
        <p:blipFill rotWithShape="1">
          <a:blip r:embed="rId4"/>
          <a:srcRect l="13204" t="24098" r="29785" b="23559"/>
          <a:stretch/>
        </p:blipFill>
        <p:spPr>
          <a:xfrm flipH="1">
            <a:off x="6141018" y="3627250"/>
            <a:ext cx="2327080" cy="2027387"/>
          </a:xfrm>
          <a:prstGeom prst="rect">
            <a:avLst/>
          </a:prstGeom>
        </p:spPr>
      </p:pic>
      <p:sp>
        <p:nvSpPr>
          <p:cNvPr id="7" name="Rectangle 6">
            <a:extLst>
              <a:ext uri="{FF2B5EF4-FFF2-40B4-BE49-F238E27FC236}">
                <a16:creationId xmlns:a16="http://schemas.microsoft.com/office/drawing/2014/main" id="{CDB7FDA5-B880-4E63-9DEB-FD27E4C49B42}"/>
              </a:ext>
            </a:extLst>
          </p:cNvPr>
          <p:cNvSpPr/>
          <p:nvPr/>
        </p:nvSpPr>
        <p:spPr>
          <a:xfrm>
            <a:off x="6141018" y="1523961"/>
            <a:ext cx="2327080" cy="261610"/>
          </a:xfrm>
          <a:prstGeom prst="rect">
            <a:avLst/>
          </a:prstGeom>
        </p:spPr>
        <p:txBody>
          <a:bodyPr wrap="square">
            <a:spAutoFit/>
          </a:bodyPr>
          <a:lstStyle/>
          <a:p>
            <a:r>
              <a:rPr lang="en-US" sz="1100">
                <a:solidFill>
                  <a:schemeClr val="bg1"/>
                </a:solidFill>
                <a:latin typeface="+mj-lt"/>
              </a:rPr>
              <a:t>Image with human visible bands</a:t>
            </a:r>
          </a:p>
        </p:txBody>
      </p:sp>
      <p:sp>
        <p:nvSpPr>
          <p:cNvPr id="9" name="Rectangle 8">
            <a:extLst>
              <a:ext uri="{FF2B5EF4-FFF2-40B4-BE49-F238E27FC236}">
                <a16:creationId xmlns:a16="http://schemas.microsoft.com/office/drawing/2014/main" id="{E0A96F45-9082-4D50-9C3E-92AE0C19B5D6}"/>
              </a:ext>
            </a:extLst>
          </p:cNvPr>
          <p:cNvSpPr/>
          <p:nvPr/>
        </p:nvSpPr>
        <p:spPr>
          <a:xfrm>
            <a:off x="6141018" y="3613894"/>
            <a:ext cx="2327080" cy="261610"/>
          </a:xfrm>
          <a:prstGeom prst="rect">
            <a:avLst/>
          </a:prstGeom>
        </p:spPr>
        <p:txBody>
          <a:bodyPr wrap="square" anchor="t">
            <a:spAutoFit/>
          </a:bodyPr>
          <a:lstStyle/>
          <a:p>
            <a:r>
              <a:rPr lang="en-US" sz="1100">
                <a:solidFill>
                  <a:schemeClr val="bg1"/>
                </a:solidFill>
                <a:latin typeface="+mj-lt"/>
              </a:rPr>
              <a:t>Image with false color bands</a:t>
            </a:r>
          </a:p>
        </p:txBody>
      </p:sp>
    </p:spTree>
    <p:extLst>
      <p:ext uri="{BB962C8B-B14F-4D97-AF65-F5344CB8AC3E}">
        <p14:creationId xmlns:p14="http://schemas.microsoft.com/office/powerpoint/2010/main" val="4962365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687935" y="4797152"/>
            <a:ext cx="7873835" cy="923330"/>
          </a:xfrm>
          <a:prstGeom prst="rect">
            <a:avLst/>
          </a:prstGeom>
        </p:spPr>
        <p:txBody>
          <a:bodyPr wrap="square">
            <a:spAutoFit/>
          </a:bodyPr>
          <a:lstStyle/>
          <a:p>
            <a:r>
              <a:rPr lang="en-US">
                <a:latin typeface="+mj-lt"/>
              </a:rPr>
              <a:t>Land use changes in time: In the winter months the territory is a lot drier (left image). In July the yellow flowers of the shrub can be seen in the satellite image (right image).</a:t>
            </a:r>
          </a:p>
        </p:txBody>
      </p:sp>
      <p:sp>
        <p:nvSpPr>
          <p:cNvPr id="12" name="Rectangle 11">
            <a:extLst>
              <a:ext uri="{FF2B5EF4-FFF2-40B4-BE49-F238E27FC236}">
                <a16:creationId xmlns:a16="http://schemas.microsoft.com/office/drawing/2014/main" id="{0714CEB7-B21C-41D7-87AA-9FC0669C0AB4}"/>
              </a:ext>
            </a:extLst>
          </p:cNvPr>
          <p:cNvSpPr/>
          <p:nvPr/>
        </p:nvSpPr>
        <p:spPr>
          <a:xfrm>
            <a:off x="827584" y="1553016"/>
            <a:ext cx="1575617" cy="276999"/>
          </a:xfrm>
          <a:prstGeom prst="rect">
            <a:avLst/>
          </a:prstGeom>
        </p:spPr>
        <p:txBody>
          <a:bodyPr wrap="square">
            <a:spAutoFit/>
          </a:bodyPr>
          <a:lstStyle/>
          <a:p>
            <a:r>
              <a:rPr lang="en-US" sz="1200">
                <a:solidFill>
                  <a:schemeClr val="bg1"/>
                </a:solidFill>
                <a:latin typeface="+mj-lt"/>
              </a:rPr>
              <a:t>Year 2018 </a:t>
            </a:r>
          </a:p>
        </p:txBody>
      </p:sp>
      <p:grpSp>
        <p:nvGrpSpPr>
          <p:cNvPr id="9" name="Group 8">
            <a:extLst>
              <a:ext uri="{FF2B5EF4-FFF2-40B4-BE49-F238E27FC236}">
                <a16:creationId xmlns:a16="http://schemas.microsoft.com/office/drawing/2014/main" id="{593F3E1B-FE0B-4523-9DB6-098C099FFA97}"/>
              </a:ext>
            </a:extLst>
          </p:cNvPr>
          <p:cNvGrpSpPr/>
          <p:nvPr/>
        </p:nvGrpSpPr>
        <p:grpSpPr>
          <a:xfrm>
            <a:off x="803499" y="1332881"/>
            <a:ext cx="7597754" cy="3376254"/>
            <a:chOff x="803499" y="1332881"/>
            <a:chExt cx="7597754" cy="3376254"/>
          </a:xfrm>
        </p:grpSpPr>
        <p:pic>
          <p:nvPicPr>
            <p:cNvPr id="2" name="Picture 1">
              <a:extLst>
                <a:ext uri="{FF2B5EF4-FFF2-40B4-BE49-F238E27FC236}">
                  <a16:creationId xmlns:a16="http://schemas.microsoft.com/office/drawing/2014/main" id="{5EFB99AF-6A41-4455-94B0-ACB58A32829B}"/>
                </a:ext>
              </a:extLst>
            </p:cNvPr>
            <p:cNvPicPr>
              <a:picLocks noChangeAspect="1"/>
            </p:cNvPicPr>
            <p:nvPr/>
          </p:nvPicPr>
          <p:blipFill>
            <a:blip r:embed="rId2"/>
            <a:stretch>
              <a:fillRect/>
            </a:stretch>
          </p:blipFill>
          <p:spPr>
            <a:xfrm>
              <a:off x="4549822" y="1332881"/>
              <a:ext cx="3851431" cy="3376254"/>
            </a:xfrm>
            <a:prstGeom prst="rect">
              <a:avLst/>
            </a:prstGeom>
          </p:spPr>
        </p:pic>
        <p:grpSp>
          <p:nvGrpSpPr>
            <p:cNvPr id="8" name="Group 7">
              <a:extLst>
                <a:ext uri="{FF2B5EF4-FFF2-40B4-BE49-F238E27FC236}">
                  <a16:creationId xmlns:a16="http://schemas.microsoft.com/office/drawing/2014/main" id="{4F1625D8-132E-4BE3-B27D-3E847038740E}"/>
                </a:ext>
              </a:extLst>
            </p:cNvPr>
            <p:cNvGrpSpPr/>
            <p:nvPr/>
          </p:nvGrpSpPr>
          <p:grpSpPr>
            <a:xfrm>
              <a:off x="803499" y="1346008"/>
              <a:ext cx="5382514" cy="3350000"/>
              <a:chOff x="803499" y="1346008"/>
              <a:chExt cx="5382514" cy="3350000"/>
            </a:xfrm>
          </p:grpSpPr>
          <p:pic>
            <p:nvPicPr>
              <p:cNvPr id="4" name="Picture 3">
                <a:extLst>
                  <a:ext uri="{FF2B5EF4-FFF2-40B4-BE49-F238E27FC236}">
                    <a16:creationId xmlns:a16="http://schemas.microsoft.com/office/drawing/2014/main" id="{E6B6B598-D451-4ED8-BDA3-41689D660C7C}"/>
                  </a:ext>
                </a:extLst>
              </p:cNvPr>
              <p:cNvPicPr>
                <a:picLocks noChangeAspect="1"/>
              </p:cNvPicPr>
              <p:nvPr/>
            </p:nvPicPr>
            <p:blipFill>
              <a:blip r:embed="rId3"/>
              <a:stretch>
                <a:fillRect/>
              </a:stretch>
            </p:blipFill>
            <p:spPr>
              <a:xfrm>
                <a:off x="803499" y="1346008"/>
                <a:ext cx="3612500" cy="3350000"/>
              </a:xfrm>
              <a:prstGeom prst="rect">
                <a:avLst/>
              </a:prstGeom>
            </p:spPr>
          </p:pic>
          <p:sp>
            <p:nvSpPr>
              <p:cNvPr id="13" name="Rectangle 12">
                <a:extLst>
                  <a:ext uri="{FF2B5EF4-FFF2-40B4-BE49-F238E27FC236}">
                    <a16:creationId xmlns:a16="http://schemas.microsoft.com/office/drawing/2014/main" id="{352C233A-E4E5-4F96-AC96-6080D88F7086}"/>
                  </a:ext>
                </a:extLst>
              </p:cNvPr>
              <p:cNvSpPr/>
              <p:nvPr/>
            </p:nvSpPr>
            <p:spPr>
              <a:xfrm>
                <a:off x="4610396" y="1568297"/>
                <a:ext cx="1575617" cy="276999"/>
              </a:xfrm>
              <a:prstGeom prst="rect">
                <a:avLst/>
              </a:prstGeom>
            </p:spPr>
            <p:txBody>
              <a:bodyPr wrap="square">
                <a:spAutoFit/>
              </a:bodyPr>
              <a:lstStyle/>
              <a:p>
                <a:r>
                  <a:rPr lang="en-US" sz="1200">
                    <a:solidFill>
                      <a:schemeClr val="bg1"/>
                    </a:solidFill>
                    <a:latin typeface="+mj-lt"/>
                  </a:rPr>
                  <a:t>Year 2018</a:t>
                </a:r>
              </a:p>
            </p:txBody>
          </p:sp>
          <p:sp>
            <p:nvSpPr>
              <p:cNvPr id="10" name="Rectangle 9">
                <a:extLst>
                  <a:ext uri="{FF2B5EF4-FFF2-40B4-BE49-F238E27FC236}">
                    <a16:creationId xmlns:a16="http://schemas.microsoft.com/office/drawing/2014/main" id="{19B26A61-3D8D-48AA-9E75-ED72A893E268}"/>
                  </a:ext>
                </a:extLst>
              </p:cNvPr>
              <p:cNvSpPr/>
              <p:nvPr/>
            </p:nvSpPr>
            <p:spPr>
              <a:xfrm>
                <a:off x="851669" y="1553015"/>
                <a:ext cx="1575617" cy="276999"/>
              </a:xfrm>
              <a:prstGeom prst="rect">
                <a:avLst/>
              </a:prstGeom>
            </p:spPr>
            <p:txBody>
              <a:bodyPr wrap="square">
                <a:spAutoFit/>
              </a:bodyPr>
              <a:lstStyle/>
              <a:p>
                <a:r>
                  <a:rPr lang="en-US" sz="1200">
                    <a:solidFill>
                      <a:schemeClr val="bg1"/>
                    </a:solidFill>
                    <a:latin typeface="+mj-lt"/>
                  </a:rPr>
                  <a:t>Year 2000</a:t>
                </a:r>
              </a:p>
            </p:txBody>
          </p:sp>
        </p:grpSp>
      </p:grpSp>
      <p:sp>
        <p:nvSpPr>
          <p:cNvPr id="11" name="Title 1">
            <a:extLst>
              <a:ext uri="{FF2B5EF4-FFF2-40B4-BE49-F238E27FC236}">
                <a16:creationId xmlns:a16="http://schemas.microsoft.com/office/drawing/2014/main" id="{238544ED-5852-486E-A1F9-10BAA4CA2D4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Shrubland</a:t>
            </a:r>
            <a:br>
              <a:rPr lang="en-US" sz="2400"/>
            </a:br>
            <a:r>
              <a:rPr lang="en-US" sz="2400"/>
              <a:t> </a:t>
            </a:r>
            <a:r>
              <a:rPr lang="en-US" sz="2000"/>
              <a:t>(La Palma, Spain)</a:t>
            </a:r>
            <a:endParaRPr lang="en-US" sz="2400"/>
          </a:p>
        </p:txBody>
      </p:sp>
    </p:spTree>
    <p:extLst>
      <p:ext uri="{BB962C8B-B14F-4D97-AF65-F5344CB8AC3E}">
        <p14:creationId xmlns:p14="http://schemas.microsoft.com/office/powerpoint/2010/main" val="120376399"/>
      </p:ext>
    </p:extLst>
  </p:cSld>
  <p:clrMapOvr>
    <a:masterClrMapping/>
  </p:clrMapOvr>
  <p:transition spd="slow">
    <p:cove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5C94782-9390-42F3-ADB9-74B827A783CD}"/>
              </a:ext>
            </a:extLst>
          </p:cNvPr>
          <p:cNvGrpSpPr/>
          <p:nvPr/>
        </p:nvGrpSpPr>
        <p:grpSpPr>
          <a:xfrm>
            <a:off x="859345" y="1301500"/>
            <a:ext cx="7140724" cy="3376254"/>
            <a:chOff x="886130" y="1082424"/>
            <a:chExt cx="7140724" cy="3376254"/>
          </a:xfrm>
        </p:grpSpPr>
        <p:pic>
          <p:nvPicPr>
            <p:cNvPr id="3" name="Picture 2">
              <a:extLst>
                <a:ext uri="{FF2B5EF4-FFF2-40B4-BE49-F238E27FC236}">
                  <a16:creationId xmlns:a16="http://schemas.microsoft.com/office/drawing/2014/main" id="{62598E98-DEE4-4EA6-9243-BCB20755F493}"/>
                </a:ext>
              </a:extLst>
            </p:cNvPr>
            <p:cNvPicPr>
              <a:picLocks noChangeAspect="1"/>
            </p:cNvPicPr>
            <p:nvPr/>
          </p:nvPicPr>
          <p:blipFill>
            <a:blip r:embed="rId2"/>
            <a:stretch>
              <a:fillRect/>
            </a:stretch>
          </p:blipFill>
          <p:spPr>
            <a:xfrm>
              <a:off x="886130" y="1082424"/>
              <a:ext cx="3496566" cy="3376254"/>
            </a:xfrm>
            <a:prstGeom prst="rect">
              <a:avLst/>
            </a:prstGeom>
          </p:spPr>
        </p:pic>
        <p:sp>
          <p:nvSpPr>
            <p:cNvPr id="12" name="Rectangle 11">
              <a:extLst>
                <a:ext uri="{FF2B5EF4-FFF2-40B4-BE49-F238E27FC236}">
                  <a16:creationId xmlns:a16="http://schemas.microsoft.com/office/drawing/2014/main" id="{0714CEB7-B21C-41D7-87AA-9FC0669C0AB4}"/>
                </a:ext>
              </a:extLst>
            </p:cNvPr>
            <p:cNvSpPr/>
            <p:nvPr/>
          </p:nvSpPr>
          <p:spPr>
            <a:xfrm>
              <a:off x="1058795" y="1373648"/>
              <a:ext cx="2921012" cy="261610"/>
            </a:xfrm>
            <a:prstGeom prst="rect">
              <a:avLst/>
            </a:prstGeom>
          </p:spPr>
          <p:txBody>
            <a:bodyPr wrap="square">
              <a:spAutoFit/>
            </a:bodyPr>
            <a:lstStyle/>
            <a:p>
              <a:r>
                <a:rPr lang="en-US" sz="1100">
                  <a:solidFill>
                    <a:schemeClr val="bg1"/>
                  </a:solidFill>
                  <a:latin typeface="+mj-lt"/>
                </a:rPr>
                <a:t>Image with human visible bands</a:t>
              </a:r>
            </a:p>
          </p:txBody>
        </p:sp>
        <p:pic>
          <p:nvPicPr>
            <p:cNvPr id="5" name="Picture 4">
              <a:extLst>
                <a:ext uri="{FF2B5EF4-FFF2-40B4-BE49-F238E27FC236}">
                  <a16:creationId xmlns:a16="http://schemas.microsoft.com/office/drawing/2014/main" id="{4050AFD8-57BD-4074-A1E6-0112123DF0B2}"/>
                </a:ext>
              </a:extLst>
            </p:cNvPr>
            <p:cNvPicPr>
              <a:picLocks noChangeAspect="1"/>
            </p:cNvPicPr>
            <p:nvPr/>
          </p:nvPicPr>
          <p:blipFill rotWithShape="1">
            <a:blip r:embed="rId3"/>
            <a:srcRect t="12934" b="13624"/>
            <a:stretch/>
          </p:blipFill>
          <p:spPr>
            <a:xfrm>
              <a:off x="4660483" y="1082424"/>
              <a:ext cx="3366371" cy="3376254"/>
            </a:xfrm>
            <a:prstGeom prst="rect">
              <a:avLst/>
            </a:prstGeom>
          </p:spPr>
        </p:pic>
      </p:grpSp>
      <p:sp>
        <p:nvSpPr>
          <p:cNvPr id="6" name="Rectangle 5">
            <a:extLst>
              <a:ext uri="{FF2B5EF4-FFF2-40B4-BE49-F238E27FC236}">
                <a16:creationId xmlns:a16="http://schemas.microsoft.com/office/drawing/2014/main" id="{81D22F9C-BAB6-4BF8-9218-32F2382B2B71}"/>
              </a:ext>
            </a:extLst>
          </p:cNvPr>
          <p:cNvSpPr/>
          <p:nvPr/>
        </p:nvSpPr>
        <p:spPr>
          <a:xfrm>
            <a:off x="859345" y="4689538"/>
            <a:ext cx="7719119" cy="1200329"/>
          </a:xfrm>
          <a:prstGeom prst="rect">
            <a:avLst/>
          </a:prstGeom>
        </p:spPr>
        <p:txBody>
          <a:bodyPr wrap="square">
            <a:spAutoFit/>
          </a:bodyPr>
          <a:lstStyle/>
          <a:p>
            <a:r>
              <a:rPr lang="en-US" dirty="0">
                <a:latin typeface="+mj-lt"/>
              </a:rPr>
              <a:t>Natural color image on the left side and false color image (Sentinel 2 composite of last 12 months) on the right side in comparison. The images show how vegetation intensity changes in accordance to the altitude. </a:t>
            </a:r>
          </a:p>
        </p:txBody>
      </p:sp>
      <p:sp>
        <p:nvSpPr>
          <p:cNvPr id="10" name="Title 1">
            <a:extLst>
              <a:ext uri="{FF2B5EF4-FFF2-40B4-BE49-F238E27FC236}">
                <a16:creationId xmlns:a16="http://schemas.microsoft.com/office/drawing/2014/main" id="{15C427BA-6DAC-41FF-85FE-EFBBA79FC368}"/>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Shrubland</a:t>
            </a:r>
            <a:br>
              <a:rPr lang="en-US" sz="2400"/>
            </a:br>
            <a:r>
              <a:rPr lang="en-US" sz="2400"/>
              <a:t> </a:t>
            </a:r>
            <a:r>
              <a:rPr lang="en-US" sz="2000"/>
              <a:t>(La Palma, Spain)</a:t>
            </a:r>
            <a:endParaRPr lang="en-US" sz="2400"/>
          </a:p>
        </p:txBody>
      </p:sp>
      <p:sp>
        <p:nvSpPr>
          <p:cNvPr id="14" name="Rectangle 13">
            <a:extLst>
              <a:ext uri="{FF2B5EF4-FFF2-40B4-BE49-F238E27FC236}">
                <a16:creationId xmlns:a16="http://schemas.microsoft.com/office/drawing/2014/main" id="{8E95F7F6-7103-4869-9C8E-23B62E761026}"/>
              </a:ext>
            </a:extLst>
          </p:cNvPr>
          <p:cNvSpPr/>
          <p:nvPr/>
        </p:nvSpPr>
        <p:spPr>
          <a:xfrm>
            <a:off x="4712940" y="1592724"/>
            <a:ext cx="2327080" cy="261610"/>
          </a:xfrm>
          <a:prstGeom prst="rect">
            <a:avLst/>
          </a:prstGeom>
        </p:spPr>
        <p:txBody>
          <a:bodyPr wrap="square" anchor="t">
            <a:spAutoFit/>
          </a:bodyPr>
          <a:lstStyle/>
          <a:p>
            <a:r>
              <a:rPr lang="en-US" sz="1100">
                <a:solidFill>
                  <a:schemeClr val="bg1"/>
                </a:solidFill>
                <a:latin typeface="+mj-lt"/>
              </a:rPr>
              <a:t>Image with false color bands</a:t>
            </a:r>
          </a:p>
        </p:txBody>
      </p:sp>
    </p:spTree>
    <p:extLst>
      <p:ext uri="{BB962C8B-B14F-4D97-AF65-F5344CB8AC3E}">
        <p14:creationId xmlns:p14="http://schemas.microsoft.com/office/powerpoint/2010/main" val="3005885473"/>
      </p:ext>
    </p:extLst>
  </p:cSld>
  <p:clrMapOvr>
    <a:masterClrMapping/>
  </p:clrMapOvr>
  <p:transition spd="slow">
    <p:cove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755576" y="4490789"/>
            <a:ext cx="7056784" cy="923330"/>
          </a:xfrm>
          <a:prstGeom prst="rect">
            <a:avLst/>
          </a:prstGeom>
        </p:spPr>
        <p:txBody>
          <a:bodyPr wrap="square">
            <a:spAutoFit/>
          </a:bodyPr>
          <a:lstStyle/>
          <a:p>
            <a:r>
              <a:rPr lang="en-US">
                <a:latin typeface="+mj-lt"/>
              </a:rPr>
              <a:t>Interpretation of NDVI graphic: </a:t>
            </a:r>
          </a:p>
          <a:p>
            <a:r>
              <a:rPr lang="en-US">
                <a:latin typeface="+mj-lt"/>
              </a:rPr>
              <a:t>NDVI values are constant around 0,3 and 0,5. This is a sign of a shrubland with healthy vegetation and little seasonal changes. </a:t>
            </a:r>
          </a:p>
        </p:txBody>
      </p:sp>
      <p:pic>
        <p:nvPicPr>
          <p:cNvPr id="4" name="Picture 3" descr="A screenshot of a cell phone&#10;&#10;Description automatically generated">
            <a:extLst>
              <a:ext uri="{FF2B5EF4-FFF2-40B4-BE49-F238E27FC236}">
                <a16:creationId xmlns:a16="http://schemas.microsoft.com/office/drawing/2014/main" id="{72237888-9CEB-436B-904D-93329A96D3FC}"/>
              </a:ext>
            </a:extLst>
          </p:cNvPr>
          <p:cNvPicPr>
            <a:picLocks noChangeAspect="1"/>
          </p:cNvPicPr>
          <p:nvPr/>
        </p:nvPicPr>
        <p:blipFill rotWithShape="1">
          <a:blip r:embed="rId2">
            <a:extLst>
              <a:ext uri="{28A0092B-C50C-407E-A947-70E740481C1C}">
                <a14:useLocalDpi xmlns:a14="http://schemas.microsoft.com/office/drawing/2010/main" val="0"/>
              </a:ext>
            </a:extLst>
          </a:blip>
          <a:srcRect l="2888" t="9498" r="5659" b="1947"/>
          <a:stretch/>
        </p:blipFill>
        <p:spPr>
          <a:xfrm>
            <a:off x="496888" y="1443881"/>
            <a:ext cx="7248425" cy="3128268"/>
          </a:xfrm>
          <a:prstGeom prst="rect">
            <a:avLst/>
          </a:prstGeom>
        </p:spPr>
      </p:pic>
      <p:sp>
        <p:nvSpPr>
          <p:cNvPr id="8" name="Title 1">
            <a:extLst>
              <a:ext uri="{FF2B5EF4-FFF2-40B4-BE49-F238E27FC236}">
                <a16:creationId xmlns:a16="http://schemas.microsoft.com/office/drawing/2014/main" id="{3F151CE9-E146-45D0-AE12-0E3B4043D7D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Shrubland</a:t>
            </a:r>
            <a:br>
              <a:rPr lang="en-US" sz="2400"/>
            </a:br>
            <a:r>
              <a:rPr lang="en-US" sz="2400"/>
              <a:t> </a:t>
            </a:r>
            <a:r>
              <a:rPr lang="en-US" sz="2000"/>
              <a:t>(La Palma, Spain)</a:t>
            </a:r>
            <a:endParaRPr lang="en-US" sz="2400"/>
          </a:p>
        </p:txBody>
      </p:sp>
    </p:spTree>
    <p:extLst>
      <p:ext uri="{BB962C8B-B14F-4D97-AF65-F5344CB8AC3E}">
        <p14:creationId xmlns:p14="http://schemas.microsoft.com/office/powerpoint/2010/main" val="2531229683"/>
      </p:ext>
    </p:extLst>
  </p:cSld>
  <p:clrMapOvr>
    <a:masterClrMapping/>
  </p:clrMapOvr>
  <p:transition spd="slow">
    <p:cove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446142" y="1358259"/>
            <a:ext cx="3384376" cy="2862322"/>
          </a:xfrm>
          <a:prstGeom prst="rect">
            <a:avLst/>
          </a:prstGeom>
        </p:spPr>
        <p:txBody>
          <a:bodyPr wrap="square">
            <a:spAutoFit/>
          </a:bodyPr>
          <a:lstStyle/>
          <a:p>
            <a:endParaRPr lang="en-US">
              <a:latin typeface="+mj-lt"/>
            </a:endParaRPr>
          </a:p>
          <a:p>
            <a:r>
              <a:rPr lang="en-US" b="1">
                <a:latin typeface="+mj-lt"/>
              </a:rPr>
              <a:t>Category: </a:t>
            </a:r>
            <a:r>
              <a:rPr lang="en-US">
                <a:latin typeface="+mj-lt"/>
              </a:rPr>
              <a:t>Grassland</a:t>
            </a:r>
          </a:p>
          <a:p>
            <a:endParaRPr lang="en-US">
              <a:latin typeface="+mj-lt"/>
            </a:endParaRPr>
          </a:p>
          <a:p>
            <a:r>
              <a:rPr lang="en-US" b="1">
                <a:latin typeface="+mj-lt"/>
              </a:rPr>
              <a:t>Subcategory: </a:t>
            </a:r>
            <a:r>
              <a:rPr lang="en-US">
                <a:latin typeface="+mj-lt"/>
              </a:rPr>
              <a:t>Grassland with trees</a:t>
            </a:r>
          </a:p>
          <a:p>
            <a:endParaRPr lang="en-US">
              <a:latin typeface="+mj-lt"/>
            </a:endParaRPr>
          </a:p>
          <a:p>
            <a:r>
              <a:rPr lang="en-US" b="1">
                <a:latin typeface="+mj-lt"/>
              </a:rPr>
              <a:t>Description: </a:t>
            </a:r>
            <a:r>
              <a:rPr lang="en-US">
                <a:latin typeface="+mj-lt"/>
              </a:rPr>
              <a:t>In the plot we can see a grassland with some palm trees. </a:t>
            </a:r>
          </a:p>
          <a:p>
            <a:endParaRPr lang="en-US">
              <a:latin typeface="+mj-lt"/>
            </a:endParaRPr>
          </a:p>
        </p:txBody>
      </p:sp>
      <p:grpSp>
        <p:nvGrpSpPr>
          <p:cNvPr id="12" name="Group 11">
            <a:extLst>
              <a:ext uri="{FF2B5EF4-FFF2-40B4-BE49-F238E27FC236}">
                <a16:creationId xmlns:a16="http://schemas.microsoft.com/office/drawing/2014/main" id="{B827C84F-4251-45A1-85B7-FC215C262EAF}"/>
              </a:ext>
            </a:extLst>
          </p:cNvPr>
          <p:cNvGrpSpPr/>
          <p:nvPr/>
        </p:nvGrpSpPr>
        <p:grpSpPr>
          <a:xfrm>
            <a:off x="891027" y="1358259"/>
            <a:ext cx="4222939" cy="4041853"/>
            <a:chOff x="891027" y="1358259"/>
            <a:chExt cx="4222939" cy="4041853"/>
          </a:xfrm>
        </p:grpSpPr>
        <p:pic>
          <p:nvPicPr>
            <p:cNvPr id="4" name="Picture 3">
              <a:extLst>
                <a:ext uri="{FF2B5EF4-FFF2-40B4-BE49-F238E27FC236}">
                  <a16:creationId xmlns:a16="http://schemas.microsoft.com/office/drawing/2014/main" id="{64FBCF70-2F82-4CEB-8827-5A18BDB162E5}"/>
                </a:ext>
              </a:extLst>
            </p:cNvPr>
            <p:cNvPicPr>
              <a:picLocks noChangeAspect="1"/>
            </p:cNvPicPr>
            <p:nvPr/>
          </p:nvPicPr>
          <p:blipFill>
            <a:blip r:embed="rId2"/>
            <a:stretch>
              <a:fillRect/>
            </a:stretch>
          </p:blipFill>
          <p:spPr>
            <a:xfrm>
              <a:off x="891027" y="1358259"/>
              <a:ext cx="4222939" cy="4041853"/>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1030252" y="1675358"/>
              <a:ext cx="1575617" cy="276999"/>
            </a:xfrm>
            <a:prstGeom prst="rect">
              <a:avLst/>
            </a:prstGeom>
          </p:spPr>
          <p:txBody>
            <a:bodyPr wrap="square">
              <a:spAutoFit/>
            </a:bodyPr>
            <a:lstStyle/>
            <a:p>
              <a:r>
                <a:rPr lang="en-US" sz="1200">
                  <a:solidFill>
                    <a:schemeClr val="bg1"/>
                  </a:solidFill>
                  <a:latin typeface="+mj-lt"/>
                </a:rPr>
                <a:t>Year 2019</a:t>
              </a:r>
            </a:p>
          </p:txBody>
        </p:sp>
      </p:grpSp>
      <p:grpSp>
        <p:nvGrpSpPr>
          <p:cNvPr id="6" name="Group 5">
            <a:extLst>
              <a:ext uri="{FF2B5EF4-FFF2-40B4-BE49-F238E27FC236}">
                <a16:creationId xmlns:a16="http://schemas.microsoft.com/office/drawing/2014/main" id="{91A80245-2117-4DC0-9192-8FA5FEF76EC9}"/>
              </a:ext>
            </a:extLst>
          </p:cNvPr>
          <p:cNvGrpSpPr/>
          <p:nvPr/>
        </p:nvGrpSpPr>
        <p:grpSpPr>
          <a:xfrm>
            <a:off x="6202509" y="5301208"/>
            <a:ext cx="2340768" cy="579767"/>
            <a:chOff x="3707904" y="5340534"/>
            <a:chExt cx="2340768" cy="579767"/>
          </a:xfrm>
        </p:grpSpPr>
        <p:sp>
          <p:nvSpPr>
            <p:cNvPr id="7" name="Rectangle 6">
              <a:extLst>
                <a:ext uri="{FF2B5EF4-FFF2-40B4-BE49-F238E27FC236}">
                  <a16:creationId xmlns:a16="http://schemas.microsoft.com/office/drawing/2014/main" id="{2EBA5F9F-919B-47E3-8708-C2244D02B7B2}"/>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9" name="Lightning Bolt 8">
              <a:extLst>
                <a:ext uri="{FF2B5EF4-FFF2-40B4-BE49-F238E27FC236}">
                  <a16:creationId xmlns:a16="http://schemas.microsoft.com/office/drawing/2014/main" id="{0855DD8B-8C2F-435F-88F0-56F1A2183CFC}"/>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4891C159-069D-4EC2-A2E9-F78FE69B6D8C}"/>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a:t>
            </a:r>
            <a:br>
              <a:rPr lang="en-US" sz="2400"/>
            </a:br>
            <a:r>
              <a:rPr lang="en-US" sz="2400"/>
              <a:t> </a:t>
            </a:r>
            <a:r>
              <a:rPr lang="en-US" sz="2000"/>
              <a:t>(Mato Grosso, Brazil)</a:t>
            </a:r>
            <a:endParaRPr lang="en-US" sz="2400"/>
          </a:p>
        </p:txBody>
      </p:sp>
      <p:grpSp>
        <p:nvGrpSpPr>
          <p:cNvPr id="10" name="Group 9">
            <a:extLst>
              <a:ext uri="{FF2B5EF4-FFF2-40B4-BE49-F238E27FC236}">
                <a16:creationId xmlns:a16="http://schemas.microsoft.com/office/drawing/2014/main" id="{448E0739-5D64-42F6-B280-13E8A51CFCF0}"/>
              </a:ext>
            </a:extLst>
          </p:cNvPr>
          <p:cNvGrpSpPr/>
          <p:nvPr/>
        </p:nvGrpSpPr>
        <p:grpSpPr>
          <a:xfrm>
            <a:off x="687935" y="5375578"/>
            <a:ext cx="1993633" cy="369332"/>
            <a:chOff x="687935" y="5375578"/>
            <a:chExt cx="1993633" cy="369332"/>
          </a:xfrm>
        </p:grpSpPr>
        <p:sp>
          <p:nvSpPr>
            <p:cNvPr id="13" name="TextBox 12">
              <a:extLst>
                <a:ext uri="{FF2B5EF4-FFF2-40B4-BE49-F238E27FC236}">
                  <a16:creationId xmlns:a16="http://schemas.microsoft.com/office/drawing/2014/main" id="{E860B78D-0888-40C8-8E4E-6129305B5346}"/>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4" name="Graphic 13" descr="Earth globe Africa and Europe">
              <a:extLst>
                <a:ext uri="{FF2B5EF4-FFF2-40B4-BE49-F238E27FC236}">
                  <a16:creationId xmlns:a16="http://schemas.microsoft.com/office/drawing/2014/main" id="{834044C0-AE17-46CD-AE59-FA067D11E41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41521621"/>
      </p:ext>
    </p:extLst>
  </p:cSld>
  <p:clrMapOvr>
    <a:masterClrMapping/>
  </p:clrMapOvr>
  <p:transition spd="slow">
    <p:cove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635082" y="4558437"/>
            <a:ext cx="7873835" cy="1200329"/>
          </a:xfrm>
          <a:prstGeom prst="rect">
            <a:avLst/>
          </a:prstGeom>
        </p:spPr>
        <p:txBody>
          <a:bodyPr wrap="square">
            <a:spAutoFit/>
          </a:bodyPr>
          <a:lstStyle/>
          <a:p>
            <a:r>
              <a:rPr lang="en-US" b="1" dirty="0">
                <a:latin typeface="+mj-lt"/>
              </a:rPr>
              <a:t>FIRST Land use change</a:t>
            </a:r>
            <a:r>
              <a:rPr lang="en-US" dirty="0">
                <a:latin typeface="+mj-lt"/>
              </a:rPr>
              <a:t>: Between 2000 and 2001 we see a land use change from forest to cropland. The forest is cleared and the area is used as grassland or cropland. The conversion in the full area is even clearer when looking at the 2004 Landsat 7 yearly mosaic</a:t>
            </a:r>
          </a:p>
        </p:txBody>
      </p:sp>
      <p:sp>
        <p:nvSpPr>
          <p:cNvPr id="18" name="Title 1">
            <a:extLst>
              <a:ext uri="{FF2B5EF4-FFF2-40B4-BE49-F238E27FC236}">
                <a16:creationId xmlns:a16="http://schemas.microsoft.com/office/drawing/2014/main" id="{EB6FBDE2-A3D2-4F0D-A28C-F0BC7E26533F}"/>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dirty="0"/>
              <a:t>Grassland – Grassland with trees</a:t>
            </a:r>
            <a:br>
              <a:rPr lang="en-US" sz="2400" dirty="0"/>
            </a:br>
            <a:r>
              <a:rPr lang="en-US" sz="2400" dirty="0"/>
              <a:t> </a:t>
            </a:r>
            <a:r>
              <a:rPr lang="en-US" sz="2000" dirty="0"/>
              <a:t>(Mato Grosso, Brazil)</a:t>
            </a:r>
            <a:endParaRPr lang="en-US" sz="2400" dirty="0"/>
          </a:p>
        </p:txBody>
      </p:sp>
      <p:pic>
        <p:nvPicPr>
          <p:cNvPr id="3" name="Picture 2">
            <a:extLst>
              <a:ext uri="{FF2B5EF4-FFF2-40B4-BE49-F238E27FC236}">
                <a16:creationId xmlns:a16="http://schemas.microsoft.com/office/drawing/2014/main" id="{A72F5326-9629-4985-85EC-DF46BE0CE6FF}"/>
              </a:ext>
            </a:extLst>
          </p:cNvPr>
          <p:cNvPicPr>
            <a:picLocks noChangeAspect="1"/>
          </p:cNvPicPr>
          <p:nvPr/>
        </p:nvPicPr>
        <p:blipFill>
          <a:blip r:embed="rId3"/>
          <a:stretch>
            <a:fillRect/>
          </a:stretch>
        </p:blipFill>
        <p:spPr>
          <a:xfrm>
            <a:off x="192785" y="1160346"/>
            <a:ext cx="3695724" cy="2461829"/>
          </a:xfrm>
          <a:prstGeom prst="rect">
            <a:avLst/>
          </a:prstGeom>
          <a:effectLst>
            <a:softEdge rad="25400"/>
          </a:effectLst>
        </p:spPr>
      </p:pic>
      <p:pic>
        <p:nvPicPr>
          <p:cNvPr id="2" name="Picture 1">
            <a:extLst>
              <a:ext uri="{FF2B5EF4-FFF2-40B4-BE49-F238E27FC236}">
                <a16:creationId xmlns:a16="http://schemas.microsoft.com/office/drawing/2014/main" id="{A98169D1-0E10-4885-8F0C-7EC41B802E15}"/>
              </a:ext>
            </a:extLst>
          </p:cNvPr>
          <p:cNvPicPr>
            <a:picLocks noChangeAspect="1"/>
          </p:cNvPicPr>
          <p:nvPr/>
        </p:nvPicPr>
        <p:blipFill>
          <a:blip r:embed="rId4"/>
          <a:stretch>
            <a:fillRect/>
          </a:stretch>
        </p:blipFill>
        <p:spPr>
          <a:xfrm>
            <a:off x="2724138" y="1500835"/>
            <a:ext cx="3695724" cy="2461829"/>
          </a:xfrm>
          <a:prstGeom prst="rect">
            <a:avLst/>
          </a:prstGeom>
          <a:effectLst>
            <a:innerShdw blurRad="63500" dist="50800" dir="13500000">
              <a:prstClr val="black">
                <a:alpha val="50000"/>
              </a:prstClr>
            </a:innerShdw>
            <a:softEdge rad="38100"/>
          </a:effectLst>
        </p:spPr>
      </p:pic>
      <p:pic>
        <p:nvPicPr>
          <p:cNvPr id="5" name="Picture 4">
            <a:extLst>
              <a:ext uri="{FF2B5EF4-FFF2-40B4-BE49-F238E27FC236}">
                <a16:creationId xmlns:a16="http://schemas.microsoft.com/office/drawing/2014/main" id="{942E900A-905E-4C9F-8346-94D7C32F073A}"/>
              </a:ext>
            </a:extLst>
          </p:cNvPr>
          <p:cNvPicPr>
            <a:picLocks noChangeAspect="1"/>
          </p:cNvPicPr>
          <p:nvPr/>
        </p:nvPicPr>
        <p:blipFill>
          <a:blip r:embed="rId5"/>
          <a:stretch>
            <a:fillRect/>
          </a:stretch>
        </p:blipFill>
        <p:spPr>
          <a:xfrm>
            <a:off x="5233268" y="1779741"/>
            <a:ext cx="3695724" cy="2461829"/>
          </a:xfrm>
          <a:prstGeom prst="rect">
            <a:avLst/>
          </a:prstGeom>
          <a:effectLst>
            <a:innerShdw blurRad="63500" dist="50800" dir="13500000">
              <a:prstClr val="black">
                <a:alpha val="50000"/>
              </a:prstClr>
            </a:innerShdw>
            <a:softEdge rad="25400"/>
          </a:effectLst>
        </p:spPr>
      </p:pic>
      <p:sp>
        <p:nvSpPr>
          <p:cNvPr id="7" name="Rectangle 6">
            <a:extLst>
              <a:ext uri="{FF2B5EF4-FFF2-40B4-BE49-F238E27FC236}">
                <a16:creationId xmlns:a16="http://schemas.microsoft.com/office/drawing/2014/main" id="{2A17E1A1-042F-4C4F-B337-464D0A73EB33}"/>
              </a:ext>
            </a:extLst>
          </p:cNvPr>
          <p:cNvSpPr/>
          <p:nvPr/>
        </p:nvSpPr>
        <p:spPr>
          <a:xfrm>
            <a:off x="4895273" y="1779741"/>
            <a:ext cx="337995" cy="178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B50683-16B7-4BE0-85E4-55C87B89366A}"/>
              </a:ext>
            </a:extLst>
          </p:cNvPr>
          <p:cNvSpPr/>
          <p:nvPr/>
        </p:nvSpPr>
        <p:spPr>
          <a:xfrm>
            <a:off x="2386143" y="1464797"/>
            <a:ext cx="337995" cy="178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D043CE-652E-44BB-B3B1-E53CCDA06C2D}"/>
              </a:ext>
            </a:extLst>
          </p:cNvPr>
          <p:cNvSpPr/>
          <p:nvPr/>
        </p:nvSpPr>
        <p:spPr>
          <a:xfrm>
            <a:off x="7426626" y="2096608"/>
            <a:ext cx="337995" cy="1783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087630"/>
      </p:ext>
    </p:extLst>
  </p:cSld>
  <p:clrMapOvr>
    <a:masterClrMapping/>
  </p:clrMapOvr>
  <p:transition spd="slow">
    <p:cove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515314" y="4095820"/>
            <a:ext cx="7873835" cy="923330"/>
          </a:xfrm>
          <a:prstGeom prst="rect">
            <a:avLst/>
          </a:prstGeom>
        </p:spPr>
        <p:txBody>
          <a:bodyPr wrap="square">
            <a:spAutoFit/>
          </a:bodyPr>
          <a:lstStyle/>
          <a:p>
            <a:r>
              <a:rPr lang="en-US" b="1" dirty="0">
                <a:latin typeface="+mj-lt"/>
              </a:rPr>
              <a:t>SECOND Land use change:</a:t>
            </a:r>
            <a:r>
              <a:rPr lang="en-US" dirty="0">
                <a:latin typeface="+mj-lt"/>
              </a:rPr>
              <a:t> Between 2010 and 2019 we see a land use change from cropland to grassland. Palm tree plantations converted to grassland with trees within 9 years. The area is now used for cattle.</a:t>
            </a:r>
          </a:p>
        </p:txBody>
      </p:sp>
      <p:grpSp>
        <p:nvGrpSpPr>
          <p:cNvPr id="4" name="Group 3">
            <a:extLst>
              <a:ext uri="{FF2B5EF4-FFF2-40B4-BE49-F238E27FC236}">
                <a16:creationId xmlns:a16="http://schemas.microsoft.com/office/drawing/2014/main" id="{9852C4A0-FC8C-488F-AD11-5A262F661424}"/>
              </a:ext>
            </a:extLst>
          </p:cNvPr>
          <p:cNvGrpSpPr/>
          <p:nvPr/>
        </p:nvGrpSpPr>
        <p:grpSpPr>
          <a:xfrm>
            <a:off x="478020" y="1276092"/>
            <a:ext cx="7865400" cy="2527524"/>
            <a:chOff x="478020" y="1276092"/>
            <a:chExt cx="7865400" cy="2527524"/>
          </a:xfrm>
        </p:grpSpPr>
        <p:pic>
          <p:nvPicPr>
            <p:cNvPr id="14" name="Picture 13">
              <a:extLst>
                <a:ext uri="{FF2B5EF4-FFF2-40B4-BE49-F238E27FC236}">
                  <a16:creationId xmlns:a16="http://schemas.microsoft.com/office/drawing/2014/main" id="{821D3EA6-0A29-4FBE-A689-24611A33944C}"/>
                </a:ext>
              </a:extLst>
            </p:cNvPr>
            <p:cNvPicPr>
              <a:picLocks noChangeAspect="1"/>
            </p:cNvPicPr>
            <p:nvPr/>
          </p:nvPicPr>
          <p:blipFill rotWithShape="1">
            <a:blip r:embed="rId3"/>
            <a:srcRect r="8761"/>
            <a:stretch/>
          </p:blipFill>
          <p:spPr>
            <a:xfrm>
              <a:off x="3226813" y="1276092"/>
              <a:ext cx="2466274" cy="2527523"/>
            </a:xfrm>
            <a:prstGeom prst="rect">
              <a:avLst/>
            </a:prstGeom>
          </p:spPr>
        </p:pic>
        <p:pic>
          <p:nvPicPr>
            <p:cNvPr id="11" name="Picture 10">
              <a:extLst>
                <a:ext uri="{FF2B5EF4-FFF2-40B4-BE49-F238E27FC236}">
                  <a16:creationId xmlns:a16="http://schemas.microsoft.com/office/drawing/2014/main" id="{D61E8508-4FB1-422F-B5CA-F597774243FE}"/>
                </a:ext>
              </a:extLst>
            </p:cNvPr>
            <p:cNvPicPr>
              <a:picLocks noChangeAspect="1"/>
            </p:cNvPicPr>
            <p:nvPr/>
          </p:nvPicPr>
          <p:blipFill>
            <a:blip r:embed="rId4"/>
            <a:stretch>
              <a:fillRect/>
            </a:stretch>
          </p:blipFill>
          <p:spPr>
            <a:xfrm>
              <a:off x="478020" y="1276092"/>
              <a:ext cx="2613586" cy="2527523"/>
            </a:xfrm>
            <a:prstGeom prst="rect">
              <a:avLst/>
            </a:prstGeom>
          </p:spPr>
        </p:pic>
        <p:sp>
          <p:nvSpPr>
            <p:cNvPr id="12" name="Rectangle 11">
              <a:extLst>
                <a:ext uri="{FF2B5EF4-FFF2-40B4-BE49-F238E27FC236}">
                  <a16:creationId xmlns:a16="http://schemas.microsoft.com/office/drawing/2014/main" id="{0714CEB7-B21C-41D7-87AA-9FC0669C0AB4}"/>
                </a:ext>
              </a:extLst>
            </p:cNvPr>
            <p:cNvSpPr/>
            <p:nvPr/>
          </p:nvSpPr>
          <p:spPr>
            <a:xfrm>
              <a:off x="496888" y="1429797"/>
              <a:ext cx="1575617" cy="276999"/>
            </a:xfrm>
            <a:prstGeom prst="rect">
              <a:avLst/>
            </a:prstGeom>
          </p:spPr>
          <p:txBody>
            <a:bodyPr wrap="square">
              <a:spAutoFit/>
            </a:bodyPr>
            <a:lstStyle/>
            <a:p>
              <a:r>
                <a:rPr lang="en-US" sz="1200">
                  <a:solidFill>
                    <a:schemeClr val="bg1"/>
                  </a:solidFill>
                  <a:latin typeface="+mj-lt"/>
                </a:rPr>
                <a:t>Year 2010 </a:t>
              </a:r>
            </a:p>
          </p:txBody>
        </p:sp>
        <p:sp>
          <p:nvSpPr>
            <p:cNvPr id="15" name="Rectangle 14">
              <a:extLst>
                <a:ext uri="{FF2B5EF4-FFF2-40B4-BE49-F238E27FC236}">
                  <a16:creationId xmlns:a16="http://schemas.microsoft.com/office/drawing/2014/main" id="{565FDAE5-607F-4B61-A2E5-0F99D9FFC8C4}"/>
                </a:ext>
              </a:extLst>
            </p:cNvPr>
            <p:cNvSpPr/>
            <p:nvPr/>
          </p:nvSpPr>
          <p:spPr>
            <a:xfrm>
              <a:off x="3323466" y="1462789"/>
              <a:ext cx="1575617" cy="276999"/>
            </a:xfrm>
            <a:prstGeom prst="rect">
              <a:avLst/>
            </a:prstGeom>
          </p:spPr>
          <p:txBody>
            <a:bodyPr wrap="square">
              <a:spAutoFit/>
            </a:bodyPr>
            <a:lstStyle/>
            <a:p>
              <a:r>
                <a:rPr lang="en-US" sz="1200">
                  <a:solidFill>
                    <a:schemeClr val="bg1"/>
                  </a:solidFill>
                  <a:latin typeface="+mj-lt"/>
                </a:rPr>
                <a:t>Year 2012 </a:t>
              </a:r>
            </a:p>
          </p:txBody>
        </p:sp>
        <p:pic>
          <p:nvPicPr>
            <p:cNvPr id="16" name="Picture 15">
              <a:extLst>
                <a:ext uri="{FF2B5EF4-FFF2-40B4-BE49-F238E27FC236}">
                  <a16:creationId xmlns:a16="http://schemas.microsoft.com/office/drawing/2014/main" id="{EF49A8FC-2BDE-451B-A4D6-5BF9165815B6}"/>
                </a:ext>
              </a:extLst>
            </p:cNvPr>
            <p:cNvPicPr>
              <a:picLocks noChangeAspect="1"/>
            </p:cNvPicPr>
            <p:nvPr/>
          </p:nvPicPr>
          <p:blipFill rotWithShape="1">
            <a:blip r:embed="rId5"/>
            <a:srcRect l="9286"/>
            <a:stretch/>
          </p:blipFill>
          <p:spPr>
            <a:xfrm>
              <a:off x="5877145" y="1276092"/>
              <a:ext cx="2466275" cy="2527524"/>
            </a:xfrm>
            <a:prstGeom prst="rect">
              <a:avLst/>
            </a:prstGeom>
          </p:spPr>
        </p:pic>
        <p:sp>
          <p:nvSpPr>
            <p:cNvPr id="17" name="Rectangle 16">
              <a:extLst>
                <a:ext uri="{FF2B5EF4-FFF2-40B4-BE49-F238E27FC236}">
                  <a16:creationId xmlns:a16="http://schemas.microsoft.com/office/drawing/2014/main" id="{8E315AB1-5F19-43E3-9AE6-C68326646F6F}"/>
                </a:ext>
              </a:extLst>
            </p:cNvPr>
            <p:cNvSpPr/>
            <p:nvPr/>
          </p:nvSpPr>
          <p:spPr>
            <a:xfrm>
              <a:off x="5897326" y="1467394"/>
              <a:ext cx="1575617" cy="276999"/>
            </a:xfrm>
            <a:prstGeom prst="rect">
              <a:avLst/>
            </a:prstGeom>
          </p:spPr>
          <p:txBody>
            <a:bodyPr wrap="square">
              <a:spAutoFit/>
            </a:bodyPr>
            <a:lstStyle/>
            <a:p>
              <a:r>
                <a:rPr lang="en-US" sz="1200">
                  <a:solidFill>
                    <a:schemeClr val="bg1"/>
                  </a:solidFill>
                  <a:latin typeface="+mj-lt"/>
                </a:rPr>
                <a:t>Year 2019</a:t>
              </a:r>
            </a:p>
          </p:txBody>
        </p:sp>
      </p:grpSp>
      <p:sp>
        <p:nvSpPr>
          <p:cNvPr id="18" name="Title 1">
            <a:extLst>
              <a:ext uri="{FF2B5EF4-FFF2-40B4-BE49-F238E27FC236}">
                <a16:creationId xmlns:a16="http://schemas.microsoft.com/office/drawing/2014/main" id="{EB6FBDE2-A3D2-4F0D-A28C-F0BC7E26533F}"/>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a:t>
            </a:r>
            <a:br>
              <a:rPr lang="en-US" sz="2400"/>
            </a:br>
            <a:r>
              <a:rPr lang="en-US" sz="2400"/>
              <a:t> </a:t>
            </a:r>
            <a:r>
              <a:rPr lang="en-US" sz="2000"/>
              <a:t>(Mato Grosso, Brazil)</a:t>
            </a:r>
            <a:endParaRPr lang="en-US" sz="2400"/>
          </a:p>
        </p:txBody>
      </p:sp>
    </p:spTree>
    <p:extLst>
      <p:ext uri="{BB962C8B-B14F-4D97-AF65-F5344CB8AC3E}">
        <p14:creationId xmlns:p14="http://schemas.microsoft.com/office/powerpoint/2010/main" val="2651964933"/>
      </p:ext>
    </p:extLst>
  </p:cSld>
  <p:clrMapOvr>
    <a:masterClrMapping/>
  </p:clrMapOvr>
  <p:transition spd="slow">
    <p:cove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7DF48B-4AFB-40CE-8BAC-6622D69C7724}"/>
              </a:ext>
            </a:extLst>
          </p:cNvPr>
          <p:cNvPicPr>
            <a:picLocks noChangeAspect="1"/>
          </p:cNvPicPr>
          <p:nvPr/>
        </p:nvPicPr>
        <p:blipFill>
          <a:blip r:embed="rId2"/>
          <a:stretch>
            <a:fillRect/>
          </a:stretch>
        </p:blipFill>
        <p:spPr>
          <a:xfrm>
            <a:off x="4533838" y="1300402"/>
            <a:ext cx="3516929" cy="3277682"/>
          </a:xfrm>
          <a:prstGeom prst="rect">
            <a:avLst/>
          </a:prstGeom>
        </p:spPr>
      </p:pic>
      <p:pic>
        <p:nvPicPr>
          <p:cNvPr id="8" name="Picture 7">
            <a:extLst>
              <a:ext uri="{FF2B5EF4-FFF2-40B4-BE49-F238E27FC236}">
                <a16:creationId xmlns:a16="http://schemas.microsoft.com/office/drawing/2014/main" id="{0A752BEC-E056-4F4D-B5CE-8A34EA07ED93}"/>
              </a:ext>
            </a:extLst>
          </p:cNvPr>
          <p:cNvPicPr>
            <a:picLocks noChangeAspect="1"/>
          </p:cNvPicPr>
          <p:nvPr/>
        </p:nvPicPr>
        <p:blipFill>
          <a:blip r:embed="rId3"/>
          <a:stretch>
            <a:fillRect/>
          </a:stretch>
        </p:blipFill>
        <p:spPr>
          <a:xfrm>
            <a:off x="803499" y="1300402"/>
            <a:ext cx="3515283" cy="3277682"/>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687935" y="4690607"/>
            <a:ext cx="8073900" cy="923330"/>
          </a:xfrm>
          <a:prstGeom prst="rect">
            <a:avLst/>
          </a:prstGeom>
        </p:spPr>
        <p:txBody>
          <a:bodyPr wrap="square">
            <a:spAutoFit/>
          </a:bodyPr>
          <a:lstStyle/>
          <a:p>
            <a:r>
              <a:rPr lang="en-US">
                <a:latin typeface="+mj-lt"/>
              </a:rPr>
              <a:t>Land use changes in time: Land use between1985 and 2016 has changed from forest (through cropland) to grassland within the plot and all around the area where the Amazon forest has been massively deforested.  </a:t>
            </a:r>
          </a:p>
        </p:txBody>
      </p:sp>
      <p:sp>
        <p:nvSpPr>
          <p:cNvPr id="12" name="Rectangle 11">
            <a:extLst>
              <a:ext uri="{FF2B5EF4-FFF2-40B4-BE49-F238E27FC236}">
                <a16:creationId xmlns:a16="http://schemas.microsoft.com/office/drawing/2014/main" id="{0714CEB7-B21C-41D7-87AA-9FC0669C0AB4}"/>
              </a:ext>
            </a:extLst>
          </p:cNvPr>
          <p:cNvSpPr/>
          <p:nvPr/>
        </p:nvSpPr>
        <p:spPr>
          <a:xfrm>
            <a:off x="803499" y="1568296"/>
            <a:ext cx="1575617" cy="276999"/>
          </a:xfrm>
          <a:prstGeom prst="rect">
            <a:avLst/>
          </a:prstGeom>
        </p:spPr>
        <p:txBody>
          <a:bodyPr wrap="square">
            <a:spAutoFit/>
          </a:bodyPr>
          <a:lstStyle/>
          <a:p>
            <a:r>
              <a:rPr lang="en-US" sz="1200">
                <a:solidFill>
                  <a:schemeClr val="bg1"/>
                </a:solidFill>
                <a:latin typeface="+mj-lt"/>
              </a:rPr>
              <a:t>Year 1985 </a:t>
            </a:r>
          </a:p>
        </p:txBody>
      </p:sp>
      <p:sp>
        <p:nvSpPr>
          <p:cNvPr id="13" name="Rectangle 12">
            <a:extLst>
              <a:ext uri="{FF2B5EF4-FFF2-40B4-BE49-F238E27FC236}">
                <a16:creationId xmlns:a16="http://schemas.microsoft.com/office/drawing/2014/main" id="{352C233A-E4E5-4F96-AC96-6080D88F7086}"/>
              </a:ext>
            </a:extLst>
          </p:cNvPr>
          <p:cNvSpPr/>
          <p:nvPr/>
        </p:nvSpPr>
        <p:spPr>
          <a:xfrm>
            <a:off x="4610396" y="1568297"/>
            <a:ext cx="1575617" cy="276999"/>
          </a:xfrm>
          <a:prstGeom prst="rect">
            <a:avLst/>
          </a:prstGeom>
        </p:spPr>
        <p:txBody>
          <a:bodyPr wrap="square">
            <a:spAutoFit/>
          </a:bodyPr>
          <a:lstStyle/>
          <a:p>
            <a:r>
              <a:rPr lang="en-US" sz="1200">
                <a:solidFill>
                  <a:schemeClr val="bg1"/>
                </a:solidFill>
                <a:latin typeface="+mj-lt"/>
              </a:rPr>
              <a:t>Year 2016</a:t>
            </a:r>
          </a:p>
        </p:txBody>
      </p:sp>
      <p:sp>
        <p:nvSpPr>
          <p:cNvPr id="10" name="Title 1">
            <a:extLst>
              <a:ext uri="{FF2B5EF4-FFF2-40B4-BE49-F238E27FC236}">
                <a16:creationId xmlns:a16="http://schemas.microsoft.com/office/drawing/2014/main" id="{FB1B457B-528B-4DCC-BE8E-7ABF95B8358A}"/>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Grassland – Grassland with trees</a:t>
            </a:r>
            <a:br>
              <a:rPr lang="en-US" sz="2400"/>
            </a:br>
            <a:r>
              <a:rPr lang="en-US" sz="2400"/>
              <a:t> </a:t>
            </a:r>
            <a:r>
              <a:rPr lang="en-US" sz="2000"/>
              <a:t>(Mato Grosso, Brazil)</a:t>
            </a:r>
            <a:endParaRPr lang="en-US" sz="2400"/>
          </a:p>
        </p:txBody>
      </p:sp>
    </p:spTree>
    <p:extLst>
      <p:ext uri="{BB962C8B-B14F-4D97-AF65-F5344CB8AC3E}">
        <p14:creationId xmlns:p14="http://schemas.microsoft.com/office/powerpoint/2010/main" val="2293066905"/>
      </p:ext>
    </p:extLst>
  </p:cSld>
  <p:clrMapOvr>
    <a:masterClrMapping/>
  </p:clrMapOvr>
  <p:transition spd="slow">
    <p:cove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544616" y="1436347"/>
            <a:ext cx="3384376" cy="3693319"/>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Wetland</a:t>
            </a:r>
          </a:p>
          <a:p>
            <a:endParaRPr lang="en-US">
              <a:latin typeface="+mj-lt"/>
            </a:endParaRPr>
          </a:p>
          <a:p>
            <a:r>
              <a:rPr lang="en-US" b="1">
                <a:latin typeface="+mj-lt"/>
              </a:rPr>
              <a:t>Subcategory: </a:t>
            </a:r>
            <a:r>
              <a:rPr lang="en-US">
                <a:latin typeface="+mj-lt"/>
              </a:rPr>
              <a:t>Lagoon</a:t>
            </a:r>
          </a:p>
          <a:p>
            <a:endParaRPr lang="en-US">
              <a:latin typeface="+mj-lt"/>
            </a:endParaRPr>
          </a:p>
          <a:p>
            <a:r>
              <a:rPr lang="en-US" b="1">
                <a:latin typeface="+mj-lt"/>
              </a:rPr>
              <a:t>Description: </a:t>
            </a:r>
            <a:r>
              <a:rPr lang="en-US">
                <a:latin typeface="+mj-lt"/>
              </a:rPr>
              <a:t>The plot is located in a coastal nature preserve located in neighborhoods of Rio de Janeiro, Brazil. </a:t>
            </a:r>
          </a:p>
          <a:p>
            <a:endParaRPr lang="en-US">
              <a:latin typeface="+mj-lt"/>
            </a:endParaRPr>
          </a:p>
          <a:p>
            <a:endParaRPr lang="en-US">
              <a:latin typeface="+mj-lt"/>
            </a:endParaRPr>
          </a:p>
          <a:p>
            <a:endParaRPr lang="en-US">
              <a:latin typeface="+mj-lt"/>
            </a:endParaRPr>
          </a:p>
        </p:txBody>
      </p:sp>
      <p:grpSp>
        <p:nvGrpSpPr>
          <p:cNvPr id="12" name="Group 11">
            <a:extLst>
              <a:ext uri="{FF2B5EF4-FFF2-40B4-BE49-F238E27FC236}">
                <a16:creationId xmlns:a16="http://schemas.microsoft.com/office/drawing/2014/main" id="{02A3A446-E497-4484-942B-B658F45D7CF1}"/>
              </a:ext>
            </a:extLst>
          </p:cNvPr>
          <p:cNvGrpSpPr/>
          <p:nvPr/>
        </p:nvGrpSpPr>
        <p:grpSpPr>
          <a:xfrm>
            <a:off x="556557" y="1437748"/>
            <a:ext cx="4767482" cy="3741837"/>
            <a:chOff x="556557" y="1437748"/>
            <a:chExt cx="4767482" cy="3741837"/>
          </a:xfrm>
        </p:grpSpPr>
        <p:pic>
          <p:nvPicPr>
            <p:cNvPr id="10" name="Picture 9">
              <a:extLst>
                <a:ext uri="{FF2B5EF4-FFF2-40B4-BE49-F238E27FC236}">
                  <a16:creationId xmlns:a16="http://schemas.microsoft.com/office/drawing/2014/main" id="{2FB2B3A2-F1FF-4821-BFB7-51D8B649949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556557" y="1437748"/>
              <a:ext cx="4767482" cy="3741837"/>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1142793" y="1678415"/>
              <a:ext cx="1575617" cy="276999"/>
            </a:xfrm>
            <a:prstGeom prst="rect">
              <a:avLst/>
            </a:prstGeom>
          </p:spPr>
          <p:txBody>
            <a:bodyPr wrap="square">
              <a:spAutoFit/>
            </a:bodyPr>
            <a:lstStyle/>
            <a:p>
              <a:r>
                <a:rPr lang="en-US" sz="1200">
                  <a:solidFill>
                    <a:schemeClr val="bg1"/>
                  </a:solidFill>
                  <a:latin typeface="+mj-lt"/>
                </a:rPr>
                <a:t>Year 2019</a:t>
              </a:r>
            </a:p>
          </p:txBody>
        </p:sp>
      </p:grpSp>
      <p:grpSp>
        <p:nvGrpSpPr>
          <p:cNvPr id="6" name="Group 5">
            <a:extLst>
              <a:ext uri="{FF2B5EF4-FFF2-40B4-BE49-F238E27FC236}">
                <a16:creationId xmlns:a16="http://schemas.microsoft.com/office/drawing/2014/main" id="{0AC2454C-1596-4E72-A65F-E699E0EC146C}"/>
              </a:ext>
            </a:extLst>
          </p:cNvPr>
          <p:cNvGrpSpPr/>
          <p:nvPr/>
        </p:nvGrpSpPr>
        <p:grpSpPr>
          <a:xfrm>
            <a:off x="6588224" y="5445224"/>
            <a:ext cx="2340768" cy="421452"/>
            <a:chOff x="5508104" y="487268"/>
            <a:chExt cx="2417561" cy="439453"/>
          </a:xfrm>
        </p:grpSpPr>
        <p:sp>
          <p:nvSpPr>
            <p:cNvPr id="7" name="Sun 6">
              <a:extLst>
                <a:ext uri="{FF2B5EF4-FFF2-40B4-BE49-F238E27FC236}">
                  <a16:creationId xmlns:a16="http://schemas.microsoft.com/office/drawing/2014/main" id="{1BD261EF-65AD-475B-A889-7A37907ABF5B}"/>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1E3546B-7B4A-41D9-9892-563FFC882D78}"/>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1" name="Title 1">
            <a:extLst>
              <a:ext uri="{FF2B5EF4-FFF2-40B4-BE49-F238E27FC236}">
                <a16:creationId xmlns:a16="http://schemas.microsoft.com/office/drawing/2014/main" id="{4B709E85-763E-4F16-831E-2AB889761C94}"/>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Lagoon</a:t>
            </a:r>
            <a:br>
              <a:rPr lang="en-US" sz="2400"/>
            </a:br>
            <a:r>
              <a:rPr lang="en-US" sz="2400"/>
              <a:t> </a:t>
            </a:r>
            <a:r>
              <a:rPr lang="en-US" sz="2000"/>
              <a:t>(Rio de Janeiro, Brazil)</a:t>
            </a:r>
            <a:endParaRPr lang="en-US" sz="2400"/>
          </a:p>
        </p:txBody>
      </p:sp>
      <p:grpSp>
        <p:nvGrpSpPr>
          <p:cNvPr id="13" name="Group 12">
            <a:extLst>
              <a:ext uri="{FF2B5EF4-FFF2-40B4-BE49-F238E27FC236}">
                <a16:creationId xmlns:a16="http://schemas.microsoft.com/office/drawing/2014/main" id="{FB852C1D-D566-462F-AF66-098C727D74EE}"/>
              </a:ext>
            </a:extLst>
          </p:cNvPr>
          <p:cNvGrpSpPr/>
          <p:nvPr/>
        </p:nvGrpSpPr>
        <p:grpSpPr>
          <a:xfrm>
            <a:off x="687935" y="5375578"/>
            <a:ext cx="1993633" cy="369332"/>
            <a:chOff x="687935" y="5375578"/>
            <a:chExt cx="1993633" cy="369332"/>
          </a:xfrm>
        </p:grpSpPr>
        <p:sp>
          <p:nvSpPr>
            <p:cNvPr id="14" name="TextBox 13">
              <a:extLst>
                <a:ext uri="{FF2B5EF4-FFF2-40B4-BE49-F238E27FC236}">
                  <a16:creationId xmlns:a16="http://schemas.microsoft.com/office/drawing/2014/main" id="{DD372756-502F-4689-9CF0-D0556D1A0DC5}"/>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4"/>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B06A041B-BB30-4154-B640-E8E2A4C1123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4085942595"/>
      </p:ext>
    </p:extLst>
  </p:cSld>
  <p:clrMapOvr>
    <a:masterClrMapping/>
  </p:clrMapOvr>
  <p:transition spd="slow">
    <p:cove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6012160" y="1412776"/>
            <a:ext cx="2376264" cy="2031325"/>
          </a:xfrm>
          <a:prstGeom prst="rect">
            <a:avLst/>
          </a:prstGeom>
        </p:spPr>
        <p:txBody>
          <a:bodyPr wrap="square">
            <a:spAutoFit/>
          </a:bodyPr>
          <a:lstStyle/>
          <a:p>
            <a:endParaRPr lang="en-US">
              <a:solidFill>
                <a:schemeClr val="bg1"/>
              </a:solidFill>
              <a:latin typeface="+mj-lt"/>
            </a:endParaRPr>
          </a:p>
          <a:p>
            <a:r>
              <a:rPr lang="en-US">
                <a:latin typeface="+mj-lt"/>
              </a:rPr>
              <a:t>In this case the Google Earth picture shows an areal picture of the lagoon. </a:t>
            </a:r>
          </a:p>
          <a:p>
            <a:endParaRPr lang="en-US">
              <a:solidFill>
                <a:schemeClr val="bg1"/>
              </a:solidFill>
              <a:latin typeface="+mj-lt"/>
            </a:endParaRPr>
          </a:p>
        </p:txBody>
      </p:sp>
      <p:pic>
        <p:nvPicPr>
          <p:cNvPr id="2" name="Picture 1">
            <a:extLst>
              <a:ext uri="{FF2B5EF4-FFF2-40B4-BE49-F238E27FC236}">
                <a16:creationId xmlns:a16="http://schemas.microsoft.com/office/drawing/2014/main" id="{B8D5824D-4028-41C0-A206-060EA31CB09B}"/>
              </a:ext>
            </a:extLst>
          </p:cNvPr>
          <p:cNvPicPr>
            <a:picLocks noChangeAspect="1"/>
          </p:cNvPicPr>
          <p:nvPr/>
        </p:nvPicPr>
        <p:blipFill rotWithShape="1">
          <a:blip r:embed="rId2"/>
          <a:srcRect t="5208" r="17116" b="-5208"/>
          <a:stretch/>
        </p:blipFill>
        <p:spPr>
          <a:xfrm>
            <a:off x="496888" y="1355067"/>
            <a:ext cx="5112568" cy="4147865"/>
          </a:xfrm>
          <a:prstGeom prst="rect">
            <a:avLst/>
          </a:prstGeom>
        </p:spPr>
      </p:pic>
      <p:sp>
        <p:nvSpPr>
          <p:cNvPr id="10" name="Title 1">
            <a:extLst>
              <a:ext uri="{FF2B5EF4-FFF2-40B4-BE49-F238E27FC236}">
                <a16:creationId xmlns:a16="http://schemas.microsoft.com/office/drawing/2014/main" id="{DF4A3222-413F-4E14-9FC5-369525EAAA32}"/>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Lagoon</a:t>
            </a:r>
            <a:br>
              <a:rPr lang="en-US" sz="2400"/>
            </a:br>
            <a:r>
              <a:rPr lang="en-US" sz="2400"/>
              <a:t> </a:t>
            </a:r>
            <a:r>
              <a:rPr lang="en-US" sz="2000"/>
              <a:t>(Rio de Janeiro, Brazil)</a:t>
            </a:r>
            <a:endParaRPr lang="en-US" sz="2400"/>
          </a:p>
        </p:txBody>
      </p:sp>
    </p:spTree>
    <p:extLst>
      <p:ext uri="{BB962C8B-B14F-4D97-AF65-F5344CB8AC3E}">
        <p14:creationId xmlns:p14="http://schemas.microsoft.com/office/powerpoint/2010/main" val="615549725"/>
      </p:ext>
    </p:extLst>
  </p:cSld>
  <p:clrMapOvr>
    <a:masterClrMapping/>
  </p:clrMapOvr>
  <p:transition spd="slow">
    <p:cove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ke, sitting&#10;&#10;Description automatically generated">
            <a:extLst>
              <a:ext uri="{FF2B5EF4-FFF2-40B4-BE49-F238E27FC236}">
                <a16:creationId xmlns:a16="http://schemas.microsoft.com/office/drawing/2014/main" id="{7FD1B1B8-EB97-412D-B05E-745C4EFD1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17" y="1391071"/>
            <a:ext cx="4137478" cy="4075857"/>
          </a:xfrm>
          <a:prstGeom prst="rect">
            <a:avLst/>
          </a:prstGeom>
        </p:spPr>
      </p:pic>
      <p:sp>
        <p:nvSpPr>
          <p:cNvPr id="10" name="Rectangle 9">
            <a:extLst>
              <a:ext uri="{FF2B5EF4-FFF2-40B4-BE49-F238E27FC236}">
                <a16:creationId xmlns:a16="http://schemas.microsoft.com/office/drawing/2014/main" id="{51E6818A-2BBA-403C-9805-FB97CAA3B42F}"/>
              </a:ext>
            </a:extLst>
          </p:cNvPr>
          <p:cNvSpPr/>
          <p:nvPr/>
        </p:nvSpPr>
        <p:spPr>
          <a:xfrm>
            <a:off x="4942770" y="1391071"/>
            <a:ext cx="3859088" cy="3970318"/>
          </a:xfrm>
          <a:prstGeom prst="rect">
            <a:avLst/>
          </a:prstGeom>
        </p:spPr>
        <p:txBody>
          <a:bodyPr wrap="square">
            <a:spAutoFit/>
          </a:bodyPr>
          <a:lstStyle/>
          <a:p>
            <a:r>
              <a:rPr lang="en-US">
                <a:latin typeface="+mj-lt"/>
              </a:rPr>
              <a:t>Interpretation of Sentinel 2 composite images (20 m resolution): </a:t>
            </a:r>
          </a:p>
          <a:p>
            <a:endParaRPr lang="en-US">
              <a:latin typeface="+mj-lt"/>
            </a:endParaRPr>
          </a:p>
          <a:p>
            <a:pPr marL="285750" indent="-285750">
              <a:buFont typeface="Arial" panose="020B0604020202020204" pitchFamily="34" charset="0"/>
              <a:buChar char="•"/>
            </a:pPr>
            <a:r>
              <a:rPr lang="en-US">
                <a:latin typeface="+mj-lt"/>
              </a:rPr>
              <a:t>In these Sentinel 2 composite images water is represented in black. </a:t>
            </a:r>
          </a:p>
          <a:p>
            <a:pPr marL="285750" indent="-285750">
              <a:buFont typeface="Arial" panose="020B0604020202020204" pitchFamily="34" charset="0"/>
              <a:buChar char="•"/>
            </a:pPr>
            <a:endParaRPr lang="en-US">
              <a:latin typeface="+mj-lt"/>
            </a:endParaRPr>
          </a:p>
          <a:p>
            <a:pPr marL="285750" indent="-285750">
              <a:buFont typeface="Arial" panose="020B0604020202020204" pitchFamily="34" charset="0"/>
              <a:buChar char="•"/>
            </a:pPr>
            <a:r>
              <a:rPr lang="en-US">
                <a:latin typeface="+mj-lt"/>
              </a:rPr>
              <a:t>The plot is located in the lagoon surrounded by areas with healthy vegetation. In the upper part of the image the coastline and the sea can be recognized. </a:t>
            </a:r>
          </a:p>
        </p:txBody>
      </p:sp>
      <p:sp>
        <p:nvSpPr>
          <p:cNvPr id="8" name="Title 1">
            <a:extLst>
              <a:ext uri="{FF2B5EF4-FFF2-40B4-BE49-F238E27FC236}">
                <a16:creationId xmlns:a16="http://schemas.microsoft.com/office/drawing/2014/main" id="{1333200D-ED95-4060-B65C-2DD3B4DDCE67}"/>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Lagoon</a:t>
            </a:r>
            <a:br>
              <a:rPr lang="en-US" sz="2400"/>
            </a:br>
            <a:r>
              <a:rPr lang="en-US" sz="2400"/>
              <a:t> </a:t>
            </a:r>
            <a:r>
              <a:rPr lang="en-US" sz="2000"/>
              <a:t>(Rio de Janeiro, Brazil)</a:t>
            </a:r>
            <a:endParaRPr lang="en-US" sz="2400"/>
          </a:p>
        </p:txBody>
      </p:sp>
    </p:spTree>
    <p:extLst>
      <p:ext uri="{BB962C8B-B14F-4D97-AF65-F5344CB8AC3E}">
        <p14:creationId xmlns:p14="http://schemas.microsoft.com/office/powerpoint/2010/main" val="47843632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147D-A851-4C43-931B-383B88B698F3}"/>
              </a:ext>
            </a:extLst>
          </p:cNvPr>
          <p:cNvSpPr>
            <a:spLocks noGrp="1"/>
          </p:cNvSpPr>
          <p:nvPr>
            <p:ph type="title"/>
          </p:nvPr>
        </p:nvSpPr>
        <p:spPr/>
        <p:txBody>
          <a:bodyPr>
            <a:normAutofit/>
          </a:bodyPr>
          <a:lstStyle/>
          <a:p>
            <a:r>
              <a:rPr lang="en-US" sz="3600" b="0"/>
              <a:t>Why do we need the GEE app?</a:t>
            </a:r>
            <a:endParaRPr lang="en-US" b="0"/>
          </a:p>
        </p:txBody>
      </p:sp>
      <p:sp>
        <p:nvSpPr>
          <p:cNvPr id="8" name="Rectangle 7">
            <a:extLst>
              <a:ext uri="{FF2B5EF4-FFF2-40B4-BE49-F238E27FC236}">
                <a16:creationId xmlns:a16="http://schemas.microsoft.com/office/drawing/2014/main" id="{FB406DFE-006D-4A59-AE34-5302127A35EF}"/>
              </a:ext>
            </a:extLst>
          </p:cNvPr>
          <p:cNvSpPr/>
          <p:nvPr/>
        </p:nvSpPr>
        <p:spPr>
          <a:xfrm>
            <a:off x="457200" y="1417639"/>
            <a:ext cx="5554960" cy="4672048"/>
          </a:xfrm>
          <a:prstGeom prst="rect">
            <a:avLst/>
          </a:prstGeom>
        </p:spPr>
        <p:txBody>
          <a:bodyPr wrap="square" anchor="t">
            <a:spAutoFit/>
          </a:bodyPr>
          <a:lstStyle/>
          <a:p>
            <a:pPr indent="-342900">
              <a:spcBef>
                <a:spcPct val="20000"/>
              </a:spcBef>
              <a:buFont typeface="Arial" panose="020B0604020202020204" pitchFamily="34" charset="0"/>
              <a:buChar char="•"/>
            </a:pPr>
            <a:r>
              <a:rPr lang="en-US" sz="1600" dirty="0">
                <a:latin typeface="+mj-lt"/>
              </a:rPr>
              <a:t>Google Earth has a historical repository of Very High Resolution (VHR) imagery that usually makes visual interpretation easy.</a:t>
            </a:r>
          </a:p>
          <a:p>
            <a:pPr indent="-342900">
              <a:spcBef>
                <a:spcPct val="20000"/>
              </a:spcBef>
              <a:buFont typeface="Arial" panose="020B0604020202020204" pitchFamily="34" charset="0"/>
              <a:buChar char="•"/>
            </a:pPr>
            <a:endParaRPr lang="en-US" sz="1600" dirty="0">
              <a:latin typeface="+mj-lt"/>
            </a:endParaRPr>
          </a:p>
          <a:p>
            <a:pPr indent="-342900">
              <a:spcBef>
                <a:spcPct val="20000"/>
              </a:spcBef>
              <a:buFont typeface="Arial" panose="020B0604020202020204" pitchFamily="34" charset="0"/>
              <a:buChar char="•"/>
            </a:pPr>
            <a:r>
              <a:rPr lang="en-US" sz="1600" dirty="0">
                <a:latin typeface="+mj-lt"/>
              </a:rPr>
              <a:t>But this repository is limited, some areas will have </a:t>
            </a:r>
            <a:r>
              <a:rPr lang="en-US" sz="1600" b="1" dirty="0">
                <a:latin typeface="+mj-lt"/>
              </a:rPr>
              <a:t>dozens</a:t>
            </a:r>
            <a:r>
              <a:rPr lang="en-US" sz="1600" dirty="0">
                <a:latin typeface="+mj-lt"/>
              </a:rPr>
              <a:t> of VHR images while others will have </a:t>
            </a:r>
            <a:r>
              <a:rPr lang="en-US" sz="1600" b="1" dirty="0">
                <a:latin typeface="+mj-lt"/>
              </a:rPr>
              <a:t>one or none</a:t>
            </a:r>
            <a:r>
              <a:rPr lang="en-US" sz="1600" dirty="0">
                <a:latin typeface="+mj-lt"/>
              </a:rPr>
              <a:t>.</a:t>
            </a:r>
          </a:p>
          <a:p>
            <a:pPr indent="-342900">
              <a:spcBef>
                <a:spcPct val="20000"/>
              </a:spcBef>
              <a:buFont typeface="Arial" panose="020B0604020202020204" pitchFamily="34" charset="0"/>
              <a:buChar char="•"/>
            </a:pPr>
            <a:endParaRPr lang="en-US" sz="1600" dirty="0">
              <a:latin typeface="+mj-lt"/>
            </a:endParaRPr>
          </a:p>
          <a:p>
            <a:pPr indent="-342900">
              <a:spcBef>
                <a:spcPct val="20000"/>
              </a:spcBef>
              <a:buFont typeface="Arial" panose="020B0604020202020204" pitchFamily="34" charset="0"/>
              <a:buChar char="•"/>
            </a:pPr>
            <a:r>
              <a:rPr lang="en-US" sz="1600" dirty="0">
                <a:latin typeface="+mj-lt"/>
              </a:rPr>
              <a:t>The GEE App integration allows Collect Earth to give the user a historical perspective of the changes in the landscape as the </a:t>
            </a:r>
            <a:r>
              <a:rPr lang="en-US" sz="1600" b="1" dirty="0">
                <a:latin typeface="+mj-lt"/>
              </a:rPr>
              <a:t>MODIS</a:t>
            </a:r>
            <a:r>
              <a:rPr lang="en-US" sz="1600" dirty="0">
                <a:latin typeface="+mj-lt"/>
              </a:rPr>
              <a:t>, </a:t>
            </a:r>
            <a:r>
              <a:rPr lang="en-US" sz="1600" b="1" dirty="0">
                <a:latin typeface="+mj-lt"/>
              </a:rPr>
              <a:t>LANDSAT 7/8 </a:t>
            </a:r>
            <a:r>
              <a:rPr lang="en-US" sz="1600" dirty="0">
                <a:latin typeface="+mj-lt"/>
              </a:rPr>
              <a:t>and </a:t>
            </a:r>
            <a:r>
              <a:rPr lang="en-US" sz="1600" b="1" dirty="0">
                <a:latin typeface="+mj-lt"/>
              </a:rPr>
              <a:t>Sentinel-2</a:t>
            </a:r>
            <a:r>
              <a:rPr lang="en-US" sz="1600" dirty="0">
                <a:latin typeface="+mj-lt"/>
              </a:rPr>
              <a:t> imagery is collected globally and systematically. </a:t>
            </a:r>
          </a:p>
          <a:p>
            <a:pPr indent="-342900">
              <a:spcBef>
                <a:spcPct val="20000"/>
              </a:spcBef>
              <a:buFont typeface="Arial" panose="020B0604020202020204" pitchFamily="34" charset="0"/>
              <a:buChar char="•"/>
            </a:pPr>
            <a:endParaRPr lang="en-US" dirty="0">
              <a:latin typeface="+mj-lt"/>
            </a:endParaRPr>
          </a:p>
          <a:p>
            <a:pPr indent="-342900">
              <a:spcBef>
                <a:spcPct val="20000"/>
              </a:spcBef>
              <a:buFont typeface="Arial" panose="020B0604020202020204" pitchFamily="34" charset="0"/>
              <a:buChar char="•"/>
            </a:pPr>
            <a:r>
              <a:rPr lang="en-US" sz="1600" dirty="0">
                <a:latin typeface="+mj-lt"/>
              </a:rPr>
              <a:t>Being able to access the NDVI graphs and False Color images allows the user to really understand the dynamics of the plot.</a:t>
            </a:r>
          </a:p>
          <a:p>
            <a:endParaRPr lang="en-US" sz="2000" b="1" dirty="0">
              <a:latin typeface="+mj-lt"/>
            </a:endParaRPr>
          </a:p>
        </p:txBody>
      </p:sp>
      <p:pic>
        <p:nvPicPr>
          <p:cNvPr id="3" name="Picture 2">
            <a:extLst>
              <a:ext uri="{FF2B5EF4-FFF2-40B4-BE49-F238E27FC236}">
                <a16:creationId xmlns:a16="http://schemas.microsoft.com/office/drawing/2014/main" id="{28943621-53BF-4C70-AC9A-8F5B62F2F718}"/>
              </a:ext>
            </a:extLst>
          </p:cNvPr>
          <p:cNvPicPr>
            <a:picLocks noChangeAspect="1"/>
          </p:cNvPicPr>
          <p:nvPr/>
        </p:nvPicPr>
        <p:blipFill>
          <a:blip r:embed="rId3"/>
          <a:stretch>
            <a:fillRect/>
          </a:stretch>
        </p:blipFill>
        <p:spPr>
          <a:xfrm>
            <a:off x="6228184" y="1417638"/>
            <a:ext cx="2327080" cy="2183178"/>
          </a:xfrm>
          <a:prstGeom prst="rect">
            <a:avLst/>
          </a:prstGeom>
        </p:spPr>
      </p:pic>
      <p:pic>
        <p:nvPicPr>
          <p:cNvPr id="4" name="Picture 3">
            <a:extLst>
              <a:ext uri="{FF2B5EF4-FFF2-40B4-BE49-F238E27FC236}">
                <a16:creationId xmlns:a16="http://schemas.microsoft.com/office/drawing/2014/main" id="{74148E7D-2266-4FDD-AB73-1B3FF220EB80}"/>
              </a:ext>
            </a:extLst>
          </p:cNvPr>
          <p:cNvPicPr>
            <a:picLocks noChangeAspect="1"/>
          </p:cNvPicPr>
          <p:nvPr/>
        </p:nvPicPr>
        <p:blipFill rotWithShape="1">
          <a:blip r:embed="rId4"/>
          <a:srcRect l="19531" t="8934" r="19241" b="21235"/>
          <a:stretch/>
        </p:blipFill>
        <p:spPr>
          <a:xfrm>
            <a:off x="6228184" y="3667484"/>
            <a:ext cx="2327079" cy="2183177"/>
          </a:xfrm>
          <a:prstGeom prst="rect">
            <a:avLst/>
          </a:prstGeom>
        </p:spPr>
      </p:pic>
      <p:sp>
        <p:nvSpPr>
          <p:cNvPr id="6" name="Rectangle 5">
            <a:extLst>
              <a:ext uri="{FF2B5EF4-FFF2-40B4-BE49-F238E27FC236}">
                <a16:creationId xmlns:a16="http://schemas.microsoft.com/office/drawing/2014/main" id="{856C4B07-FE1E-460F-9CAF-05F712B917B7}"/>
              </a:ext>
            </a:extLst>
          </p:cNvPr>
          <p:cNvSpPr/>
          <p:nvPr/>
        </p:nvSpPr>
        <p:spPr>
          <a:xfrm>
            <a:off x="6238552" y="1525443"/>
            <a:ext cx="2327080" cy="261610"/>
          </a:xfrm>
          <a:prstGeom prst="rect">
            <a:avLst/>
          </a:prstGeom>
        </p:spPr>
        <p:txBody>
          <a:bodyPr wrap="square">
            <a:spAutoFit/>
          </a:bodyPr>
          <a:lstStyle/>
          <a:p>
            <a:r>
              <a:rPr lang="en-US" sz="1100">
                <a:solidFill>
                  <a:schemeClr val="bg1"/>
                </a:solidFill>
                <a:latin typeface="+mj-lt"/>
              </a:rPr>
              <a:t>Image with human visible bands</a:t>
            </a:r>
          </a:p>
        </p:txBody>
      </p:sp>
      <p:sp>
        <p:nvSpPr>
          <p:cNvPr id="7" name="Rectangle 6">
            <a:extLst>
              <a:ext uri="{FF2B5EF4-FFF2-40B4-BE49-F238E27FC236}">
                <a16:creationId xmlns:a16="http://schemas.microsoft.com/office/drawing/2014/main" id="{A4251648-8925-49DF-BA9F-5BA884A8B5B7}"/>
              </a:ext>
            </a:extLst>
          </p:cNvPr>
          <p:cNvSpPr/>
          <p:nvPr/>
        </p:nvSpPr>
        <p:spPr>
          <a:xfrm>
            <a:off x="6228184" y="3688052"/>
            <a:ext cx="2327080" cy="261610"/>
          </a:xfrm>
          <a:prstGeom prst="rect">
            <a:avLst/>
          </a:prstGeom>
        </p:spPr>
        <p:txBody>
          <a:bodyPr wrap="square" anchor="t">
            <a:spAutoFit/>
          </a:bodyPr>
          <a:lstStyle/>
          <a:p>
            <a:r>
              <a:rPr lang="en-US" sz="1100">
                <a:solidFill>
                  <a:schemeClr val="bg1"/>
                </a:solidFill>
                <a:latin typeface="+mj-lt"/>
              </a:rPr>
              <a:t>Image with false color bands</a:t>
            </a:r>
          </a:p>
        </p:txBody>
      </p:sp>
    </p:spTree>
    <p:extLst>
      <p:ext uri="{BB962C8B-B14F-4D97-AF65-F5344CB8AC3E}">
        <p14:creationId xmlns:p14="http://schemas.microsoft.com/office/powerpoint/2010/main" val="452780889"/>
      </p:ext>
    </p:extLst>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496888" y="1362699"/>
            <a:ext cx="4752528" cy="1846659"/>
          </a:xfrm>
          <a:prstGeom prst="rect">
            <a:avLst/>
          </a:prstGeom>
        </p:spPr>
        <p:txBody>
          <a:bodyPr wrap="square">
            <a:spAutoFit/>
          </a:bodyPr>
          <a:lstStyle/>
          <a:p>
            <a:r>
              <a:rPr lang="en-US" sz="1600">
                <a:latin typeface="+mj-lt"/>
              </a:rPr>
              <a:t>Interpretation of NDVI graphic: </a:t>
            </a:r>
          </a:p>
          <a:p>
            <a:endParaRPr lang="en-US" sz="1600">
              <a:latin typeface="+mj-lt"/>
            </a:endParaRPr>
          </a:p>
          <a:p>
            <a:r>
              <a:rPr lang="en-US" sz="1600">
                <a:latin typeface="+mj-lt"/>
              </a:rPr>
              <a:t>Negative values of NDVI (values approaching -1) correspond to water. In this case NDVI values above 1 appear when clouds are covering the area. </a:t>
            </a:r>
          </a:p>
          <a:p>
            <a:endParaRPr lang="en-US">
              <a:latin typeface="+mj-lt"/>
            </a:endParaRPr>
          </a:p>
        </p:txBody>
      </p:sp>
      <p:pic>
        <p:nvPicPr>
          <p:cNvPr id="4" name="Picture 3" descr="A close up of a white background&#10;&#10;Description automatically generated">
            <a:extLst>
              <a:ext uri="{FF2B5EF4-FFF2-40B4-BE49-F238E27FC236}">
                <a16:creationId xmlns:a16="http://schemas.microsoft.com/office/drawing/2014/main" id="{CEA33C18-CDC6-4329-85F5-4007D1191585}"/>
              </a:ext>
            </a:extLst>
          </p:cNvPr>
          <p:cNvPicPr>
            <a:picLocks noChangeAspect="1"/>
          </p:cNvPicPr>
          <p:nvPr/>
        </p:nvPicPr>
        <p:blipFill rotWithShape="1">
          <a:blip r:embed="rId2">
            <a:extLst>
              <a:ext uri="{28A0092B-C50C-407E-A947-70E740481C1C}">
                <a14:useLocalDpi xmlns:a14="http://schemas.microsoft.com/office/drawing/2010/main" val="0"/>
              </a:ext>
            </a:extLst>
          </a:blip>
          <a:srcRect l="3231" t="7079" r="5384" b="901"/>
          <a:stretch/>
        </p:blipFill>
        <p:spPr>
          <a:xfrm>
            <a:off x="212418" y="2928463"/>
            <a:ext cx="7714586" cy="3204525"/>
          </a:xfrm>
          <a:prstGeom prst="rect">
            <a:avLst/>
          </a:prstGeom>
        </p:spPr>
      </p:pic>
      <p:pic>
        <p:nvPicPr>
          <p:cNvPr id="5" name="Picture 4" descr="A picture containing clock&#10;&#10;Description automatically generated">
            <a:extLst>
              <a:ext uri="{FF2B5EF4-FFF2-40B4-BE49-F238E27FC236}">
                <a16:creationId xmlns:a16="http://schemas.microsoft.com/office/drawing/2014/main" id="{0677E02A-8279-4AC6-834B-406664A7A62B}"/>
              </a:ext>
            </a:extLst>
          </p:cNvPr>
          <p:cNvPicPr>
            <a:picLocks noChangeAspect="1"/>
          </p:cNvPicPr>
          <p:nvPr/>
        </p:nvPicPr>
        <p:blipFill>
          <a:blip r:embed="rId3"/>
          <a:stretch>
            <a:fillRect/>
          </a:stretch>
        </p:blipFill>
        <p:spPr>
          <a:xfrm>
            <a:off x="5460226" y="374865"/>
            <a:ext cx="2897999" cy="2707260"/>
          </a:xfrm>
          <a:prstGeom prst="rect">
            <a:avLst/>
          </a:prstGeom>
        </p:spPr>
      </p:pic>
      <p:cxnSp>
        <p:nvCxnSpPr>
          <p:cNvPr id="9" name="Straight Arrow Connector 8">
            <a:extLst>
              <a:ext uri="{FF2B5EF4-FFF2-40B4-BE49-F238E27FC236}">
                <a16:creationId xmlns:a16="http://schemas.microsoft.com/office/drawing/2014/main" id="{A30DC61E-CA0C-496D-84F8-0F029B9DF10F}"/>
              </a:ext>
            </a:extLst>
          </p:cNvPr>
          <p:cNvCxnSpPr>
            <a:cxnSpLocks/>
          </p:cNvCxnSpPr>
          <p:nvPr/>
        </p:nvCxnSpPr>
        <p:spPr>
          <a:xfrm flipV="1">
            <a:off x="4533838" y="3209358"/>
            <a:ext cx="713825" cy="1288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5059E821-580E-4937-9224-2AFAC76DDBB6}"/>
              </a:ext>
            </a:extLst>
          </p:cNvPr>
          <p:cNvSpPr/>
          <p:nvPr/>
        </p:nvSpPr>
        <p:spPr>
          <a:xfrm>
            <a:off x="4158158" y="4583554"/>
            <a:ext cx="502289" cy="383135"/>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A22FD940-D0D6-4FB2-876B-475747A9BC92}"/>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Lagoon</a:t>
            </a:r>
            <a:br>
              <a:rPr lang="en-US" sz="2400"/>
            </a:br>
            <a:r>
              <a:rPr lang="en-US" sz="2400"/>
              <a:t> </a:t>
            </a:r>
            <a:r>
              <a:rPr lang="en-US" sz="2000"/>
              <a:t>(Rio de Janeiro, Brazil)</a:t>
            </a:r>
            <a:endParaRPr lang="en-US" sz="2400"/>
          </a:p>
        </p:txBody>
      </p:sp>
    </p:spTree>
    <p:extLst>
      <p:ext uri="{BB962C8B-B14F-4D97-AF65-F5344CB8AC3E}">
        <p14:creationId xmlns:p14="http://schemas.microsoft.com/office/powerpoint/2010/main" val="1174788518"/>
      </p:ext>
    </p:extLst>
  </p:cSld>
  <p:clrMapOvr>
    <a:masterClrMapping/>
  </p:clrMapOvr>
  <p:transition spd="slow">
    <p:cove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271167" y="1369848"/>
            <a:ext cx="3508772" cy="3139321"/>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Wetland</a:t>
            </a:r>
          </a:p>
          <a:p>
            <a:endParaRPr lang="en-US">
              <a:latin typeface="+mj-lt"/>
            </a:endParaRPr>
          </a:p>
          <a:p>
            <a:r>
              <a:rPr lang="en-US" b="1">
                <a:latin typeface="+mj-lt"/>
              </a:rPr>
              <a:t>Subcategory: </a:t>
            </a:r>
            <a:r>
              <a:rPr lang="en-US">
                <a:latin typeface="+mj-lt"/>
              </a:rPr>
              <a:t>Seasonal river</a:t>
            </a:r>
          </a:p>
          <a:p>
            <a:endParaRPr lang="en-US">
              <a:latin typeface="+mj-lt"/>
            </a:endParaRPr>
          </a:p>
          <a:p>
            <a:r>
              <a:rPr lang="en-US" b="1">
                <a:latin typeface="+mj-lt"/>
              </a:rPr>
              <a:t>Description: </a:t>
            </a:r>
            <a:r>
              <a:rPr lang="en-US">
                <a:latin typeface="+mj-lt"/>
              </a:rPr>
              <a:t>The plot is located in the </a:t>
            </a:r>
            <a:r>
              <a:rPr lang="en-US" err="1">
                <a:latin typeface="+mj-lt"/>
              </a:rPr>
              <a:t>Ghaggar</a:t>
            </a:r>
            <a:r>
              <a:rPr lang="en-US">
                <a:latin typeface="+mj-lt"/>
              </a:rPr>
              <a:t> river which is an intermittent river in India that flows during the monsoon rains. </a:t>
            </a:r>
          </a:p>
          <a:p>
            <a:endParaRPr lang="en-US">
              <a:latin typeface="+mj-lt"/>
            </a:endParaRPr>
          </a:p>
        </p:txBody>
      </p:sp>
      <p:grpSp>
        <p:nvGrpSpPr>
          <p:cNvPr id="12" name="Group 11">
            <a:extLst>
              <a:ext uri="{FF2B5EF4-FFF2-40B4-BE49-F238E27FC236}">
                <a16:creationId xmlns:a16="http://schemas.microsoft.com/office/drawing/2014/main" id="{5A2145C4-E418-4A71-9709-C78E6064F149}"/>
              </a:ext>
            </a:extLst>
          </p:cNvPr>
          <p:cNvGrpSpPr/>
          <p:nvPr/>
        </p:nvGrpSpPr>
        <p:grpSpPr>
          <a:xfrm>
            <a:off x="865625" y="1333325"/>
            <a:ext cx="4151734" cy="4191350"/>
            <a:chOff x="865625" y="1333325"/>
            <a:chExt cx="4151734" cy="4191350"/>
          </a:xfrm>
        </p:grpSpPr>
        <p:pic>
          <p:nvPicPr>
            <p:cNvPr id="2" name="Picture 1">
              <a:extLst>
                <a:ext uri="{FF2B5EF4-FFF2-40B4-BE49-F238E27FC236}">
                  <a16:creationId xmlns:a16="http://schemas.microsoft.com/office/drawing/2014/main" id="{D4F8A158-DA04-4E59-B911-F75FEAB30C4A}"/>
                </a:ext>
              </a:extLst>
            </p:cNvPr>
            <p:cNvPicPr>
              <a:picLocks noChangeAspect="1"/>
            </p:cNvPicPr>
            <p:nvPr/>
          </p:nvPicPr>
          <p:blipFill>
            <a:blip r:embed="rId2"/>
            <a:stretch>
              <a:fillRect/>
            </a:stretch>
          </p:blipFill>
          <p:spPr>
            <a:xfrm>
              <a:off x="865625" y="1333325"/>
              <a:ext cx="4151734" cy="4191350"/>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865625" y="1712070"/>
              <a:ext cx="1575617" cy="276999"/>
            </a:xfrm>
            <a:prstGeom prst="rect">
              <a:avLst/>
            </a:prstGeom>
          </p:spPr>
          <p:txBody>
            <a:bodyPr wrap="square">
              <a:spAutoFit/>
            </a:bodyPr>
            <a:lstStyle/>
            <a:p>
              <a:r>
                <a:rPr lang="en-US" sz="1200" b="1" dirty="0">
                  <a:solidFill>
                    <a:schemeClr val="bg1"/>
                  </a:solidFill>
                  <a:latin typeface="+mj-lt"/>
                </a:rPr>
                <a:t>Year 2006</a:t>
              </a:r>
            </a:p>
          </p:txBody>
        </p:sp>
      </p:grpSp>
      <p:grpSp>
        <p:nvGrpSpPr>
          <p:cNvPr id="6" name="Group 5">
            <a:extLst>
              <a:ext uri="{FF2B5EF4-FFF2-40B4-BE49-F238E27FC236}">
                <a16:creationId xmlns:a16="http://schemas.microsoft.com/office/drawing/2014/main" id="{B8EEECBB-B44E-465E-8558-BDCEE254B0A6}"/>
              </a:ext>
            </a:extLst>
          </p:cNvPr>
          <p:cNvGrpSpPr/>
          <p:nvPr/>
        </p:nvGrpSpPr>
        <p:grpSpPr>
          <a:xfrm>
            <a:off x="6202509" y="5369513"/>
            <a:ext cx="2340768" cy="579767"/>
            <a:chOff x="3707904" y="5340534"/>
            <a:chExt cx="2340768" cy="579767"/>
          </a:xfrm>
        </p:grpSpPr>
        <p:sp>
          <p:nvSpPr>
            <p:cNvPr id="7" name="Rectangle 6">
              <a:extLst>
                <a:ext uri="{FF2B5EF4-FFF2-40B4-BE49-F238E27FC236}">
                  <a16:creationId xmlns:a16="http://schemas.microsoft.com/office/drawing/2014/main" id="{26662901-B8B3-4546-BFD6-8A3D128A00DB}"/>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9" name="Lightning Bolt 8">
              <a:extLst>
                <a:ext uri="{FF2B5EF4-FFF2-40B4-BE49-F238E27FC236}">
                  <a16:creationId xmlns:a16="http://schemas.microsoft.com/office/drawing/2014/main" id="{645B3AA5-1A36-4B52-8E3B-005765C78CD0}"/>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FD828A0A-D2E4-488D-AC9B-6F212A2DDF4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Seasonal river</a:t>
            </a:r>
            <a:br>
              <a:rPr lang="en-US" sz="2400"/>
            </a:br>
            <a:r>
              <a:rPr lang="en-US" sz="2400"/>
              <a:t> </a:t>
            </a:r>
            <a:r>
              <a:rPr lang="en-US" sz="2000"/>
              <a:t>(</a:t>
            </a:r>
            <a:r>
              <a:rPr lang="en-US" sz="2000" err="1"/>
              <a:t>Ghaggar</a:t>
            </a:r>
            <a:r>
              <a:rPr lang="en-US" sz="2000"/>
              <a:t>, India)</a:t>
            </a:r>
            <a:endParaRPr lang="en-US" sz="2400"/>
          </a:p>
        </p:txBody>
      </p:sp>
      <p:grpSp>
        <p:nvGrpSpPr>
          <p:cNvPr id="10" name="Group 9">
            <a:extLst>
              <a:ext uri="{FF2B5EF4-FFF2-40B4-BE49-F238E27FC236}">
                <a16:creationId xmlns:a16="http://schemas.microsoft.com/office/drawing/2014/main" id="{988FA6DA-F36C-48AB-AC52-C5638E65A114}"/>
              </a:ext>
            </a:extLst>
          </p:cNvPr>
          <p:cNvGrpSpPr/>
          <p:nvPr/>
        </p:nvGrpSpPr>
        <p:grpSpPr>
          <a:xfrm>
            <a:off x="1860953" y="5524675"/>
            <a:ext cx="1993633" cy="369332"/>
            <a:chOff x="687935" y="5375578"/>
            <a:chExt cx="1993633" cy="369332"/>
          </a:xfrm>
        </p:grpSpPr>
        <p:sp>
          <p:nvSpPr>
            <p:cNvPr id="13" name="TextBox 12">
              <a:extLst>
                <a:ext uri="{FF2B5EF4-FFF2-40B4-BE49-F238E27FC236}">
                  <a16:creationId xmlns:a16="http://schemas.microsoft.com/office/drawing/2014/main" id="{D985D2B7-BF7F-448A-9D71-78EB3EBEF238}"/>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4" name="Graphic 13" descr="Earth globe Africa and Europe">
              <a:extLst>
                <a:ext uri="{FF2B5EF4-FFF2-40B4-BE49-F238E27FC236}">
                  <a16:creationId xmlns:a16="http://schemas.microsoft.com/office/drawing/2014/main" id="{92C32784-6A0C-41D3-B43E-510CBC426F4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147840798"/>
      </p:ext>
    </p:extLst>
  </p:cSld>
  <p:clrMapOvr>
    <a:masterClrMapping/>
  </p:clrMapOvr>
  <p:transition spd="slow">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75F8A8-5149-4C86-A89E-A861EDD58313}"/>
              </a:ext>
            </a:extLst>
          </p:cNvPr>
          <p:cNvPicPr>
            <a:picLocks noChangeAspect="1"/>
          </p:cNvPicPr>
          <p:nvPr/>
        </p:nvPicPr>
        <p:blipFill>
          <a:blip r:embed="rId2"/>
          <a:stretch>
            <a:fillRect/>
          </a:stretch>
        </p:blipFill>
        <p:spPr>
          <a:xfrm>
            <a:off x="496888" y="1355067"/>
            <a:ext cx="5147140" cy="3946141"/>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6012160" y="1412776"/>
            <a:ext cx="2376264" cy="2862322"/>
          </a:xfrm>
          <a:prstGeom prst="rect">
            <a:avLst/>
          </a:prstGeom>
        </p:spPr>
        <p:txBody>
          <a:bodyPr wrap="square">
            <a:spAutoFit/>
          </a:bodyPr>
          <a:lstStyle/>
          <a:p>
            <a:endParaRPr lang="en-US">
              <a:solidFill>
                <a:schemeClr val="bg1"/>
              </a:solidFill>
              <a:latin typeface="+mj-lt"/>
            </a:endParaRPr>
          </a:p>
          <a:p>
            <a:r>
              <a:rPr lang="en-US">
                <a:latin typeface="+mj-lt"/>
              </a:rPr>
              <a:t>In this case the Google Earth picture shows a bridge that crosses the river in front of the plot and will influence the rivers water regime. </a:t>
            </a:r>
          </a:p>
          <a:p>
            <a:endParaRPr lang="en-US">
              <a:solidFill>
                <a:schemeClr val="bg1"/>
              </a:solidFill>
              <a:latin typeface="+mj-lt"/>
            </a:endParaRPr>
          </a:p>
        </p:txBody>
      </p:sp>
      <p:sp>
        <p:nvSpPr>
          <p:cNvPr id="7" name="Title 1">
            <a:extLst>
              <a:ext uri="{FF2B5EF4-FFF2-40B4-BE49-F238E27FC236}">
                <a16:creationId xmlns:a16="http://schemas.microsoft.com/office/drawing/2014/main" id="{4AEB1A74-8A19-4F94-BDAC-4210BEBC1991}"/>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Seasonal river</a:t>
            </a:r>
            <a:br>
              <a:rPr lang="en-US" sz="2400"/>
            </a:br>
            <a:r>
              <a:rPr lang="en-US" sz="2400"/>
              <a:t> </a:t>
            </a:r>
            <a:r>
              <a:rPr lang="en-US" sz="2000"/>
              <a:t>(</a:t>
            </a:r>
            <a:r>
              <a:rPr lang="en-US" sz="2000" err="1"/>
              <a:t>Ghaggar</a:t>
            </a:r>
            <a:r>
              <a:rPr lang="en-US" sz="2000"/>
              <a:t>, India)</a:t>
            </a:r>
            <a:endParaRPr lang="en-US" sz="2400"/>
          </a:p>
        </p:txBody>
      </p:sp>
    </p:spTree>
    <p:extLst>
      <p:ext uri="{BB962C8B-B14F-4D97-AF65-F5344CB8AC3E}">
        <p14:creationId xmlns:p14="http://schemas.microsoft.com/office/powerpoint/2010/main" val="218431130"/>
      </p:ext>
    </p:extLst>
  </p:cSld>
  <p:clrMapOvr>
    <a:masterClrMapping/>
  </p:clrMapOvr>
  <p:transition spd="slow">
    <p:cove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6E250A-529F-453B-A293-B622222DB7CA}"/>
              </a:ext>
            </a:extLst>
          </p:cNvPr>
          <p:cNvGrpSpPr/>
          <p:nvPr/>
        </p:nvGrpSpPr>
        <p:grpSpPr>
          <a:xfrm>
            <a:off x="687935" y="1308280"/>
            <a:ext cx="7477023" cy="3416551"/>
            <a:chOff x="687935" y="1308280"/>
            <a:chExt cx="7477023" cy="3416551"/>
          </a:xfrm>
        </p:grpSpPr>
        <p:pic>
          <p:nvPicPr>
            <p:cNvPr id="3" name="Picture 2">
              <a:extLst>
                <a:ext uri="{FF2B5EF4-FFF2-40B4-BE49-F238E27FC236}">
                  <a16:creationId xmlns:a16="http://schemas.microsoft.com/office/drawing/2014/main" id="{11CBAADE-89C6-4F4E-919E-51FACB6F6FF0}"/>
                </a:ext>
              </a:extLst>
            </p:cNvPr>
            <p:cNvPicPr>
              <a:picLocks noChangeAspect="1"/>
            </p:cNvPicPr>
            <p:nvPr/>
          </p:nvPicPr>
          <p:blipFill>
            <a:blip r:embed="rId2"/>
            <a:stretch>
              <a:fillRect/>
            </a:stretch>
          </p:blipFill>
          <p:spPr>
            <a:xfrm>
              <a:off x="4486757" y="1321218"/>
              <a:ext cx="3678201" cy="3403613"/>
            </a:xfrm>
            <a:prstGeom prst="rect">
              <a:avLst/>
            </a:prstGeom>
          </p:spPr>
        </p:pic>
        <p:sp>
          <p:nvSpPr>
            <p:cNvPr id="13" name="Rectangle 12">
              <a:extLst>
                <a:ext uri="{FF2B5EF4-FFF2-40B4-BE49-F238E27FC236}">
                  <a16:creationId xmlns:a16="http://schemas.microsoft.com/office/drawing/2014/main" id="{352C233A-E4E5-4F96-AC96-6080D88F7086}"/>
                </a:ext>
              </a:extLst>
            </p:cNvPr>
            <p:cNvSpPr/>
            <p:nvPr/>
          </p:nvSpPr>
          <p:spPr>
            <a:xfrm>
              <a:off x="4610396" y="1568297"/>
              <a:ext cx="1575617" cy="276999"/>
            </a:xfrm>
            <a:prstGeom prst="rect">
              <a:avLst/>
            </a:prstGeom>
          </p:spPr>
          <p:txBody>
            <a:bodyPr wrap="square">
              <a:spAutoFit/>
            </a:bodyPr>
            <a:lstStyle/>
            <a:p>
              <a:r>
                <a:rPr lang="en-US" sz="1200" b="1" dirty="0">
                  <a:solidFill>
                    <a:schemeClr val="bg1"/>
                  </a:solidFill>
                  <a:latin typeface="+mj-lt"/>
                </a:rPr>
                <a:t>Year 2018</a:t>
              </a:r>
            </a:p>
          </p:txBody>
        </p:sp>
        <p:pic>
          <p:nvPicPr>
            <p:cNvPr id="5" name="Picture 4">
              <a:extLst>
                <a:ext uri="{FF2B5EF4-FFF2-40B4-BE49-F238E27FC236}">
                  <a16:creationId xmlns:a16="http://schemas.microsoft.com/office/drawing/2014/main" id="{4AB2BC07-6C90-4CFA-9648-0D9CED1CB2DE}"/>
                </a:ext>
              </a:extLst>
            </p:cNvPr>
            <p:cNvPicPr>
              <a:picLocks noChangeAspect="1"/>
            </p:cNvPicPr>
            <p:nvPr/>
          </p:nvPicPr>
          <p:blipFill>
            <a:blip r:embed="rId3"/>
            <a:stretch>
              <a:fillRect/>
            </a:stretch>
          </p:blipFill>
          <p:spPr>
            <a:xfrm>
              <a:off x="687935" y="1308280"/>
              <a:ext cx="3612500" cy="3403614"/>
            </a:xfrm>
            <a:prstGeom prst="rect">
              <a:avLst/>
            </a:prstGeom>
          </p:spPr>
        </p:pic>
        <p:sp>
          <p:nvSpPr>
            <p:cNvPr id="11" name="Rectangle 10">
              <a:extLst>
                <a:ext uri="{FF2B5EF4-FFF2-40B4-BE49-F238E27FC236}">
                  <a16:creationId xmlns:a16="http://schemas.microsoft.com/office/drawing/2014/main" id="{F3D822D7-B6AC-47D5-98A1-07B85DB62853}"/>
                </a:ext>
              </a:extLst>
            </p:cNvPr>
            <p:cNvSpPr/>
            <p:nvPr/>
          </p:nvSpPr>
          <p:spPr>
            <a:xfrm>
              <a:off x="718271" y="1595644"/>
              <a:ext cx="1575617" cy="276999"/>
            </a:xfrm>
            <a:prstGeom prst="rect">
              <a:avLst/>
            </a:prstGeom>
          </p:spPr>
          <p:txBody>
            <a:bodyPr wrap="square">
              <a:spAutoFit/>
            </a:bodyPr>
            <a:lstStyle/>
            <a:p>
              <a:r>
                <a:rPr lang="en-US" sz="1200" b="1" dirty="0">
                  <a:solidFill>
                    <a:schemeClr val="bg1"/>
                  </a:solidFill>
                  <a:latin typeface="+mj-lt"/>
                </a:rPr>
                <a:t>Year 2015</a:t>
              </a:r>
            </a:p>
          </p:txBody>
        </p:sp>
      </p:grpSp>
      <p:sp>
        <p:nvSpPr>
          <p:cNvPr id="6" name="Rectangle 5">
            <a:extLst>
              <a:ext uri="{FF2B5EF4-FFF2-40B4-BE49-F238E27FC236}">
                <a16:creationId xmlns:a16="http://schemas.microsoft.com/office/drawing/2014/main" id="{81D22F9C-BAB6-4BF8-9218-32F2382B2B71}"/>
              </a:ext>
            </a:extLst>
          </p:cNvPr>
          <p:cNvSpPr/>
          <p:nvPr/>
        </p:nvSpPr>
        <p:spPr>
          <a:xfrm>
            <a:off x="687935" y="4797152"/>
            <a:ext cx="7873835" cy="923330"/>
          </a:xfrm>
          <a:prstGeom prst="rect">
            <a:avLst/>
          </a:prstGeom>
        </p:spPr>
        <p:txBody>
          <a:bodyPr wrap="square">
            <a:spAutoFit/>
          </a:bodyPr>
          <a:lstStyle/>
          <a:p>
            <a:r>
              <a:rPr lang="en-US">
                <a:latin typeface="+mj-lt"/>
              </a:rPr>
              <a:t>Land use changes in time: The river flows with water only in the rainy season as seen in the left side and dries up the rest of the year as seen in the image on the right side.  </a:t>
            </a:r>
          </a:p>
        </p:txBody>
      </p:sp>
      <p:sp>
        <p:nvSpPr>
          <p:cNvPr id="14" name="Title 1">
            <a:extLst>
              <a:ext uri="{FF2B5EF4-FFF2-40B4-BE49-F238E27FC236}">
                <a16:creationId xmlns:a16="http://schemas.microsoft.com/office/drawing/2014/main" id="{DDA228A2-DA57-4F4C-A924-ADF68EA750BC}"/>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Seasonal river</a:t>
            </a:r>
            <a:br>
              <a:rPr lang="en-US" sz="2400"/>
            </a:br>
            <a:r>
              <a:rPr lang="en-US" sz="2400"/>
              <a:t> </a:t>
            </a:r>
            <a:r>
              <a:rPr lang="en-US" sz="2000"/>
              <a:t>(</a:t>
            </a:r>
            <a:r>
              <a:rPr lang="en-US" sz="2000" err="1"/>
              <a:t>Ghaggar</a:t>
            </a:r>
            <a:r>
              <a:rPr lang="en-US" sz="2000"/>
              <a:t>, India)</a:t>
            </a:r>
            <a:endParaRPr lang="en-US" sz="2400"/>
          </a:p>
        </p:txBody>
      </p:sp>
    </p:spTree>
    <p:extLst>
      <p:ext uri="{BB962C8B-B14F-4D97-AF65-F5344CB8AC3E}">
        <p14:creationId xmlns:p14="http://schemas.microsoft.com/office/powerpoint/2010/main" val="3321733976"/>
      </p:ext>
    </p:extLst>
  </p:cSld>
  <p:clrMapOvr>
    <a:masterClrMapping/>
  </p:clrMapOvr>
  <p:transition spd="slow">
    <p:cove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1D22F9C-BAB6-4BF8-9218-32F2382B2B71}"/>
              </a:ext>
            </a:extLst>
          </p:cNvPr>
          <p:cNvSpPr/>
          <p:nvPr/>
        </p:nvSpPr>
        <p:spPr>
          <a:xfrm>
            <a:off x="855092" y="4337391"/>
            <a:ext cx="8073900" cy="1477328"/>
          </a:xfrm>
          <a:prstGeom prst="rect">
            <a:avLst/>
          </a:prstGeom>
        </p:spPr>
        <p:txBody>
          <a:bodyPr wrap="square">
            <a:spAutoFit/>
          </a:bodyPr>
          <a:lstStyle/>
          <a:p>
            <a:r>
              <a:rPr lang="en-US">
                <a:latin typeface="+mj-lt"/>
              </a:rPr>
              <a:t>Interpretation of NDVI graphic: </a:t>
            </a:r>
          </a:p>
          <a:p>
            <a:r>
              <a:rPr lang="en-US">
                <a:latin typeface="+mj-lt"/>
              </a:rPr>
              <a:t>NDVI values are so high because vegetation might cover the river bed when it is not covered by water. Based on the NDVI graph the water does not often flow in the river only in the monsoon period (NDVI values lower than 0). </a:t>
            </a:r>
          </a:p>
        </p:txBody>
      </p:sp>
      <p:pic>
        <p:nvPicPr>
          <p:cNvPr id="3" name="Picture 2" descr="A screenshot of a cell phone&#10;&#10;Description automatically generated">
            <a:extLst>
              <a:ext uri="{FF2B5EF4-FFF2-40B4-BE49-F238E27FC236}">
                <a16:creationId xmlns:a16="http://schemas.microsoft.com/office/drawing/2014/main" id="{1E8D6417-2703-4A7F-81FE-F7590B16A969}"/>
              </a:ext>
            </a:extLst>
          </p:cNvPr>
          <p:cNvPicPr>
            <a:picLocks noChangeAspect="1"/>
          </p:cNvPicPr>
          <p:nvPr/>
        </p:nvPicPr>
        <p:blipFill rotWithShape="1">
          <a:blip r:embed="rId2">
            <a:extLst>
              <a:ext uri="{28A0092B-C50C-407E-A947-70E740481C1C}">
                <a14:useLocalDpi xmlns:a14="http://schemas.microsoft.com/office/drawing/2010/main" val="0"/>
              </a:ext>
            </a:extLst>
          </a:blip>
          <a:srcRect l="3538" t="7596" r="6269" b="4062"/>
          <a:stretch/>
        </p:blipFill>
        <p:spPr>
          <a:xfrm>
            <a:off x="414908" y="1253149"/>
            <a:ext cx="7064920" cy="3084242"/>
          </a:xfrm>
          <a:prstGeom prst="rect">
            <a:avLst/>
          </a:prstGeom>
        </p:spPr>
      </p:pic>
      <p:sp>
        <p:nvSpPr>
          <p:cNvPr id="8" name="Title 1">
            <a:extLst>
              <a:ext uri="{FF2B5EF4-FFF2-40B4-BE49-F238E27FC236}">
                <a16:creationId xmlns:a16="http://schemas.microsoft.com/office/drawing/2014/main" id="{98C07438-6746-4697-92BB-16132937982A}"/>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Seasonal river</a:t>
            </a:r>
            <a:br>
              <a:rPr lang="en-US" sz="2400"/>
            </a:br>
            <a:r>
              <a:rPr lang="en-US" sz="2400"/>
              <a:t> </a:t>
            </a:r>
            <a:r>
              <a:rPr lang="en-US" sz="2000"/>
              <a:t>(</a:t>
            </a:r>
            <a:r>
              <a:rPr lang="en-US" sz="2000" err="1"/>
              <a:t>Ghaggar</a:t>
            </a:r>
            <a:r>
              <a:rPr lang="en-US" sz="2000"/>
              <a:t>, India)</a:t>
            </a:r>
            <a:endParaRPr lang="en-US" sz="2400"/>
          </a:p>
        </p:txBody>
      </p:sp>
    </p:spTree>
    <p:extLst>
      <p:ext uri="{BB962C8B-B14F-4D97-AF65-F5344CB8AC3E}">
        <p14:creationId xmlns:p14="http://schemas.microsoft.com/office/powerpoint/2010/main" val="1641639321"/>
      </p:ext>
    </p:extLst>
  </p:cSld>
  <p:clrMapOvr>
    <a:masterClrMapping/>
  </p:clrMapOvr>
  <p:transition spd="slow">
    <p:cov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59318E-94A9-4BB8-B1B2-A0ED9F56039B}"/>
              </a:ext>
            </a:extLst>
          </p:cNvPr>
          <p:cNvPicPr>
            <a:picLocks noChangeAspect="1"/>
          </p:cNvPicPr>
          <p:nvPr/>
        </p:nvPicPr>
        <p:blipFill>
          <a:blip r:embed="rId2"/>
          <a:stretch>
            <a:fillRect/>
          </a:stretch>
        </p:blipFill>
        <p:spPr>
          <a:xfrm>
            <a:off x="755576" y="1269245"/>
            <a:ext cx="4689524" cy="4319510"/>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680705" y="1654168"/>
            <a:ext cx="2862572" cy="3693319"/>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Wetland</a:t>
            </a:r>
          </a:p>
          <a:p>
            <a:endParaRPr lang="en-US">
              <a:latin typeface="+mj-lt"/>
            </a:endParaRPr>
          </a:p>
          <a:p>
            <a:r>
              <a:rPr lang="en-US" b="1">
                <a:latin typeface="+mj-lt"/>
              </a:rPr>
              <a:t>Subcategory: </a:t>
            </a:r>
            <a:r>
              <a:rPr lang="en-US">
                <a:latin typeface="+mj-lt"/>
              </a:rPr>
              <a:t>Permanent river </a:t>
            </a:r>
          </a:p>
          <a:p>
            <a:endParaRPr lang="en-US">
              <a:latin typeface="+mj-lt"/>
            </a:endParaRPr>
          </a:p>
          <a:p>
            <a:r>
              <a:rPr lang="en-US" b="1">
                <a:latin typeface="+mj-lt"/>
              </a:rPr>
              <a:t>Description: </a:t>
            </a:r>
            <a:r>
              <a:rPr lang="en-US">
                <a:latin typeface="+mj-lt"/>
              </a:rPr>
              <a:t>The plot is located in the </a:t>
            </a:r>
            <a:r>
              <a:rPr lang="en-US" err="1">
                <a:latin typeface="+mj-lt"/>
              </a:rPr>
              <a:t>Nyabarongo</a:t>
            </a:r>
            <a:r>
              <a:rPr lang="en-US">
                <a:latin typeface="+mj-lt"/>
              </a:rPr>
              <a:t> river, the longest river entirely flowing in Rwanda.</a:t>
            </a:r>
          </a:p>
          <a:p>
            <a:endParaRPr lang="en-US">
              <a:latin typeface="+mj-lt"/>
            </a:endParaRPr>
          </a:p>
          <a:p>
            <a:endParaRPr lang="en-US">
              <a:latin typeface="+mj-lt"/>
            </a:endParaRPr>
          </a:p>
        </p:txBody>
      </p:sp>
      <p:sp>
        <p:nvSpPr>
          <p:cNvPr id="8" name="Rectangle 7">
            <a:extLst>
              <a:ext uri="{FF2B5EF4-FFF2-40B4-BE49-F238E27FC236}">
                <a16:creationId xmlns:a16="http://schemas.microsoft.com/office/drawing/2014/main" id="{782BD814-8785-4D89-842E-D32731514DBE}"/>
              </a:ext>
            </a:extLst>
          </p:cNvPr>
          <p:cNvSpPr/>
          <p:nvPr/>
        </p:nvSpPr>
        <p:spPr>
          <a:xfrm>
            <a:off x="1065066" y="1515668"/>
            <a:ext cx="1575617" cy="276999"/>
          </a:xfrm>
          <a:prstGeom prst="rect">
            <a:avLst/>
          </a:prstGeom>
        </p:spPr>
        <p:txBody>
          <a:bodyPr wrap="square">
            <a:spAutoFit/>
          </a:bodyPr>
          <a:lstStyle/>
          <a:p>
            <a:r>
              <a:rPr lang="en-US" sz="1200">
                <a:solidFill>
                  <a:schemeClr val="bg1"/>
                </a:solidFill>
                <a:latin typeface="+mj-lt"/>
              </a:rPr>
              <a:t>Year 2017</a:t>
            </a:r>
          </a:p>
        </p:txBody>
      </p:sp>
      <p:grpSp>
        <p:nvGrpSpPr>
          <p:cNvPr id="6" name="Group 5">
            <a:extLst>
              <a:ext uri="{FF2B5EF4-FFF2-40B4-BE49-F238E27FC236}">
                <a16:creationId xmlns:a16="http://schemas.microsoft.com/office/drawing/2014/main" id="{67753FB5-2E9D-4E70-998B-AEF145E77CC1}"/>
              </a:ext>
            </a:extLst>
          </p:cNvPr>
          <p:cNvGrpSpPr/>
          <p:nvPr/>
        </p:nvGrpSpPr>
        <p:grpSpPr>
          <a:xfrm>
            <a:off x="6202509" y="5301208"/>
            <a:ext cx="2340768" cy="579767"/>
            <a:chOff x="3707904" y="5340534"/>
            <a:chExt cx="2340768" cy="579767"/>
          </a:xfrm>
        </p:grpSpPr>
        <p:sp>
          <p:nvSpPr>
            <p:cNvPr id="9" name="Rectangle 8">
              <a:extLst>
                <a:ext uri="{FF2B5EF4-FFF2-40B4-BE49-F238E27FC236}">
                  <a16:creationId xmlns:a16="http://schemas.microsoft.com/office/drawing/2014/main" id="{0D056186-AC88-408C-9F77-BA4016187ACD}"/>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10" name="Lightning Bolt 9">
              <a:extLst>
                <a:ext uri="{FF2B5EF4-FFF2-40B4-BE49-F238E27FC236}">
                  <a16:creationId xmlns:a16="http://schemas.microsoft.com/office/drawing/2014/main" id="{EDC07534-A53B-4717-8DEA-9F0F8E5DCFA9}"/>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itle 1">
            <a:extLst>
              <a:ext uri="{FF2B5EF4-FFF2-40B4-BE49-F238E27FC236}">
                <a16:creationId xmlns:a16="http://schemas.microsoft.com/office/drawing/2014/main" id="{C7B3502E-E390-488F-BE8E-993AB7685F4E}"/>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Permanent river</a:t>
            </a:r>
            <a:br>
              <a:rPr lang="en-US" sz="2400"/>
            </a:br>
            <a:r>
              <a:rPr lang="en-US" sz="2400"/>
              <a:t> </a:t>
            </a:r>
            <a:r>
              <a:rPr lang="en-US" sz="2000"/>
              <a:t>(</a:t>
            </a:r>
            <a:r>
              <a:rPr lang="en-US" sz="2000" err="1"/>
              <a:t>Nyabarongo</a:t>
            </a:r>
            <a:r>
              <a:rPr lang="en-US" sz="2000"/>
              <a:t>, Rwanda)</a:t>
            </a:r>
            <a:endParaRPr lang="en-US" sz="2400"/>
          </a:p>
        </p:txBody>
      </p:sp>
      <p:grpSp>
        <p:nvGrpSpPr>
          <p:cNvPr id="12" name="Group 11">
            <a:extLst>
              <a:ext uri="{FF2B5EF4-FFF2-40B4-BE49-F238E27FC236}">
                <a16:creationId xmlns:a16="http://schemas.microsoft.com/office/drawing/2014/main" id="{9DBD7B75-D272-47F4-8AEC-F5F9426643C7}"/>
              </a:ext>
            </a:extLst>
          </p:cNvPr>
          <p:cNvGrpSpPr/>
          <p:nvPr/>
        </p:nvGrpSpPr>
        <p:grpSpPr>
          <a:xfrm>
            <a:off x="2578367" y="5650512"/>
            <a:ext cx="1993633" cy="369332"/>
            <a:chOff x="687935" y="5375578"/>
            <a:chExt cx="1993633" cy="369332"/>
          </a:xfrm>
        </p:grpSpPr>
        <p:sp>
          <p:nvSpPr>
            <p:cNvPr id="13" name="TextBox 12">
              <a:extLst>
                <a:ext uri="{FF2B5EF4-FFF2-40B4-BE49-F238E27FC236}">
                  <a16:creationId xmlns:a16="http://schemas.microsoft.com/office/drawing/2014/main" id="{E206C60F-D25B-4EF9-803D-0EF8DB4D4C39}"/>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4" name="Graphic 13" descr="Earth globe Africa and Europe">
              <a:extLst>
                <a:ext uri="{FF2B5EF4-FFF2-40B4-BE49-F238E27FC236}">
                  <a16:creationId xmlns:a16="http://schemas.microsoft.com/office/drawing/2014/main" id="{7CE60AB0-1266-4F8B-9B50-2E8F27FAA92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3723191865"/>
      </p:ext>
    </p:extLst>
  </p:cSld>
  <p:clrMapOvr>
    <a:masterClrMapping/>
  </p:clrMapOvr>
  <p:transition spd="slow">
    <p:cove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E6818A-2BBA-403C-9805-FB97CAA3B42F}"/>
              </a:ext>
            </a:extLst>
          </p:cNvPr>
          <p:cNvSpPr/>
          <p:nvPr/>
        </p:nvSpPr>
        <p:spPr>
          <a:xfrm>
            <a:off x="4788025" y="1114736"/>
            <a:ext cx="3951842" cy="4524315"/>
          </a:xfrm>
          <a:prstGeom prst="rect">
            <a:avLst/>
          </a:prstGeom>
        </p:spPr>
        <p:txBody>
          <a:bodyPr wrap="square">
            <a:spAutoFit/>
          </a:bodyPr>
          <a:lstStyle/>
          <a:p>
            <a:r>
              <a:rPr lang="en-US">
                <a:latin typeface="+mj-lt"/>
              </a:rPr>
              <a:t>Interpretation of Sentinel 2 NDVI image (20 m resolution): </a:t>
            </a:r>
          </a:p>
          <a:p>
            <a:pPr marL="285750" indent="-285750">
              <a:buFont typeface="Arial" panose="020B0604020202020204" pitchFamily="34" charset="0"/>
              <a:buChar char="•"/>
            </a:pPr>
            <a:endParaRPr lang="en-US">
              <a:latin typeface="+mj-lt"/>
            </a:endParaRPr>
          </a:p>
          <a:p>
            <a:pPr marL="285750" indent="-285750">
              <a:buFont typeface="Arial" panose="020B0604020202020204" pitchFamily="34" charset="0"/>
              <a:buChar char="•"/>
            </a:pPr>
            <a:r>
              <a:rPr lang="en-US">
                <a:latin typeface="+mj-lt"/>
              </a:rPr>
              <a:t>In this Sentinel image water is represented in purple. The color of the water is purple and not black/dark blue due to the fact that it is a river with shallow waters. </a:t>
            </a:r>
          </a:p>
          <a:p>
            <a:endParaRPr lang="en-US">
              <a:latin typeface="+mj-lt"/>
            </a:endParaRPr>
          </a:p>
          <a:p>
            <a:pPr marL="285750" indent="-285750">
              <a:buFont typeface="Arial" panose="020B0604020202020204" pitchFamily="34" charset="0"/>
              <a:buChar char="•"/>
            </a:pPr>
            <a:r>
              <a:rPr lang="en-US">
                <a:latin typeface="+mj-lt"/>
              </a:rPr>
              <a:t>The river is surrounded by areas with healthy vegetation that are represented in orange (orange is high vegetation intensity and green is low vegetation intensity).</a:t>
            </a:r>
          </a:p>
          <a:p>
            <a:pPr marL="285750" indent="-285750">
              <a:buFont typeface="Arial" panose="020B0604020202020204" pitchFamily="34" charset="0"/>
              <a:buChar char="•"/>
            </a:pPr>
            <a:endParaRPr lang="en-US">
              <a:latin typeface="+mj-lt"/>
            </a:endParaRPr>
          </a:p>
        </p:txBody>
      </p:sp>
      <p:pic>
        <p:nvPicPr>
          <p:cNvPr id="3" name="Picture 2">
            <a:extLst>
              <a:ext uri="{FF2B5EF4-FFF2-40B4-BE49-F238E27FC236}">
                <a16:creationId xmlns:a16="http://schemas.microsoft.com/office/drawing/2014/main" id="{0C822F6A-39C9-40FE-B8FC-E5A5A44349B2}"/>
              </a:ext>
            </a:extLst>
          </p:cNvPr>
          <p:cNvPicPr>
            <a:picLocks noChangeAspect="1"/>
          </p:cNvPicPr>
          <p:nvPr/>
        </p:nvPicPr>
        <p:blipFill>
          <a:blip r:embed="rId2"/>
          <a:stretch>
            <a:fillRect/>
          </a:stretch>
        </p:blipFill>
        <p:spPr>
          <a:xfrm>
            <a:off x="574794" y="1607692"/>
            <a:ext cx="4135326" cy="3538401"/>
          </a:xfrm>
          <a:prstGeom prst="rect">
            <a:avLst/>
          </a:prstGeom>
        </p:spPr>
      </p:pic>
      <p:sp>
        <p:nvSpPr>
          <p:cNvPr id="8" name="Title 1">
            <a:extLst>
              <a:ext uri="{FF2B5EF4-FFF2-40B4-BE49-F238E27FC236}">
                <a16:creationId xmlns:a16="http://schemas.microsoft.com/office/drawing/2014/main" id="{DE59B14F-1840-41CA-B348-E258D4D11AC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Permanent river</a:t>
            </a:r>
            <a:br>
              <a:rPr lang="en-US" sz="2400"/>
            </a:br>
            <a:r>
              <a:rPr lang="en-US" sz="2400"/>
              <a:t> </a:t>
            </a:r>
            <a:r>
              <a:rPr lang="en-US" sz="2000"/>
              <a:t>(</a:t>
            </a:r>
            <a:r>
              <a:rPr lang="en-US" sz="2000" err="1"/>
              <a:t>Nyabarongo</a:t>
            </a:r>
            <a:r>
              <a:rPr lang="en-US" sz="2000"/>
              <a:t>, Rwanda)</a:t>
            </a:r>
            <a:endParaRPr lang="en-US" sz="2400"/>
          </a:p>
        </p:txBody>
      </p:sp>
    </p:spTree>
    <p:extLst>
      <p:ext uri="{BB962C8B-B14F-4D97-AF65-F5344CB8AC3E}">
        <p14:creationId xmlns:p14="http://schemas.microsoft.com/office/powerpoint/2010/main" val="3329685291"/>
      </p:ext>
    </p:extLst>
  </p:cSld>
  <p:clrMapOvr>
    <a:masterClrMapping/>
  </p:clrMapOvr>
  <p:transition spd="slow">
    <p:cove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C2B194FB-BA90-48E6-934A-DF37A193C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04069"/>
            <a:ext cx="6562754" cy="2707260"/>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496888" y="1331228"/>
            <a:ext cx="4752528" cy="1815882"/>
          </a:xfrm>
          <a:prstGeom prst="rect">
            <a:avLst/>
          </a:prstGeom>
        </p:spPr>
        <p:txBody>
          <a:bodyPr wrap="square">
            <a:spAutoFit/>
          </a:bodyPr>
          <a:lstStyle/>
          <a:p>
            <a:r>
              <a:rPr lang="en-US" sz="1600">
                <a:latin typeface="+mj-lt"/>
              </a:rPr>
              <a:t>Interpretation of NDVI graphic: </a:t>
            </a:r>
          </a:p>
          <a:p>
            <a:endParaRPr lang="en-US" sz="1600">
              <a:latin typeface="+mj-lt"/>
            </a:endParaRPr>
          </a:p>
          <a:p>
            <a:r>
              <a:rPr lang="en-US" sz="1600">
                <a:latin typeface="+mj-lt"/>
              </a:rPr>
              <a:t>Negative values of NDVI correspond to water. In this case NDVI values above 0 appear when clouds are covering the area. Also probably due to the fact that the river is transporting sediment NDVI values are not constantly negative. </a:t>
            </a:r>
            <a:endParaRPr lang="en-US">
              <a:latin typeface="+mj-lt"/>
            </a:endParaRPr>
          </a:p>
        </p:txBody>
      </p:sp>
      <p:pic>
        <p:nvPicPr>
          <p:cNvPr id="8" name="Picture 7">
            <a:extLst>
              <a:ext uri="{FF2B5EF4-FFF2-40B4-BE49-F238E27FC236}">
                <a16:creationId xmlns:a16="http://schemas.microsoft.com/office/drawing/2014/main" id="{EA8011C6-DD98-4820-A0C9-A4525605AE34}"/>
              </a:ext>
            </a:extLst>
          </p:cNvPr>
          <p:cNvPicPr>
            <a:picLocks noChangeAspect="1"/>
          </p:cNvPicPr>
          <p:nvPr/>
        </p:nvPicPr>
        <p:blipFill>
          <a:blip r:embed="rId3"/>
          <a:stretch>
            <a:fillRect/>
          </a:stretch>
        </p:blipFill>
        <p:spPr>
          <a:xfrm>
            <a:off x="5642236" y="1164106"/>
            <a:ext cx="2533650" cy="2409825"/>
          </a:xfrm>
          <a:prstGeom prst="rect">
            <a:avLst/>
          </a:prstGeom>
        </p:spPr>
      </p:pic>
      <p:grpSp>
        <p:nvGrpSpPr>
          <p:cNvPr id="10" name="Group 9">
            <a:extLst>
              <a:ext uri="{FF2B5EF4-FFF2-40B4-BE49-F238E27FC236}">
                <a16:creationId xmlns:a16="http://schemas.microsoft.com/office/drawing/2014/main" id="{5FB71A9F-4794-4F93-9632-7C29CD0975F9}"/>
              </a:ext>
            </a:extLst>
          </p:cNvPr>
          <p:cNvGrpSpPr/>
          <p:nvPr/>
        </p:nvGrpSpPr>
        <p:grpSpPr>
          <a:xfrm>
            <a:off x="4702581" y="3305362"/>
            <a:ext cx="1089505" cy="1757331"/>
            <a:chOff x="4158158" y="3209358"/>
            <a:chExt cx="1089505" cy="1757331"/>
          </a:xfrm>
        </p:grpSpPr>
        <p:cxnSp>
          <p:nvCxnSpPr>
            <p:cNvPr id="11" name="Straight Arrow Connector 10">
              <a:extLst>
                <a:ext uri="{FF2B5EF4-FFF2-40B4-BE49-F238E27FC236}">
                  <a16:creationId xmlns:a16="http://schemas.microsoft.com/office/drawing/2014/main" id="{14D79CB3-3D18-4EDA-8A66-1A0BBC35EC1D}"/>
                </a:ext>
              </a:extLst>
            </p:cNvPr>
            <p:cNvCxnSpPr>
              <a:cxnSpLocks/>
            </p:cNvCxnSpPr>
            <p:nvPr/>
          </p:nvCxnSpPr>
          <p:spPr>
            <a:xfrm flipV="1">
              <a:off x="4533838" y="3209358"/>
              <a:ext cx="713825" cy="1288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27F87D7-C882-48D9-A1FF-937252FAA6E4}"/>
                </a:ext>
              </a:extLst>
            </p:cNvPr>
            <p:cNvSpPr/>
            <p:nvPr/>
          </p:nvSpPr>
          <p:spPr>
            <a:xfrm>
              <a:off x="4158158" y="4583554"/>
              <a:ext cx="502289" cy="383135"/>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itle 1">
            <a:extLst>
              <a:ext uri="{FF2B5EF4-FFF2-40B4-BE49-F238E27FC236}">
                <a16:creationId xmlns:a16="http://schemas.microsoft.com/office/drawing/2014/main" id="{0AEC41DE-5E51-4864-879F-A998AF204387}"/>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Permanent river</a:t>
            </a:r>
            <a:br>
              <a:rPr lang="en-US" sz="2400"/>
            </a:br>
            <a:r>
              <a:rPr lang="en-US" sz="2400"/>
              <a:t> </a:t>
            </a:r>
            <a:r>
              <a:rPr lang="en-US" sz="2000"/>
              <a:t>(</a:t>
            </a:r>
            <a:r>
              <a:rPr lang="en-US" sz="2000" err="1"/>
              <a:t>Nyabarongo</a:t>
            </a:r>
            <a:r>
              <a:rPr lang="en-US" sz="2000"/>
              <a:t>, Rwanda)</a:t>
            </a:r>
            <a:endParaRPr lang="en-US" sz="2400"/>
          </a:p>
        </p:txBody>
      </p:sp>
    </p:spTree>
    <p:extLst>
      <p:ext uri="{BB962C8B-B14F-4D97-AF65-F5344CB8AC3E}">
        <p14:creationId xmlns:p14="http://schemas.microsoft.com/office/powerpoint/2010/main" val="3650543814"/>
      </p:ext>
    </p:extLst>
  </p:cSld>
  <p:clrMapOvr>
    <a:masterClrMapping/>
  </p:clrMapOvr>
  <p:transition spd="slow">
    <p:cove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508104" y="1256916"/>
            <a:ext cx="3384376" cy="3693319"/>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Wetland</a:t>
            </a:r>
          </a:p>
          <a:p>
            <a:endParaRPr lang="en-US">
              <a:latin typeface="+mj-lt"/>
            </a:endParaRPr>
          </a:p>
          <a:p>
            <a:r>
              <a:rPr lang="en-US" b="1">
                <a:latin typeface="+mj-lt"/>
              </a:rPr>
              <a:t>Subcategory: </a:t>
            </a:r>
            <a:r>
              <a:rPr lang="en-US">
                <a:latin typeface="+mj-lt"/>
              </a:rPr>
              <a:t>Salt extraction</a:t>
            </a:r>
          </a:p>
          <a:p>
            <a:endParaRPr lang="en-US">
              <a:latin typeface="+mj-lt"/>
            </a:endParaRPr>
          </a:p>
          <a:p>
            <a:r>
              <a:rPr lang="en-US" b="1">
                <a:latin typeface="+mj-lt"/>
              </a:rPr>
              <a:t>Description: </a:t>
            </a:r>
            <a:r>
              <a:rPr lang="en-US">
                <a:latin typeface="+mj-lt"/>
              </a:rPr>
              <a:t>The plot is located in an arid area in the northern part of China. Without zooming out the terrain looks like a very dry soil or a salty soil. </a:t>
            </a:r>
          </a:p>
          <a:p>
            <a:endParaRPr lang="en-US">
              <a:latin typeface="+mj-lt"/>
            </a:endParaRPr>
          </a:p>
          <a:p>
            <a:endParaRPr lang="en-US">
              <a:latin typeface="+mj-lt"/>
            </a:endParaRPr>
          </a:p>
        </p:txBody>
      </p:sp>
      <p:grpSp>
        <p:nvGrpSpPr>
          <p:cNvPr id="7" name="Group 6">
            <a:extLst>
              <a:ext uri="{FF2B5EF4-FFF2-40B4-BE49-F238E27FC236}">
                <a16:creationId xmlns:a16="http://schemas.microsoft.com/office/drawing/2014/main" id="{377F5B49-35C1-40EE-A0FA-7C4AA0947D64}"/>
              </a:ext>
            </a:extLst>
          </p:cNvPr>
          <p:cNvGrpSpPr/>
          <p:nvPr/>
        </p:nvGrpSpPr>
        <p:grpSpPr>
          <a:xfrm>
            <a:off x="600723" y="1317149"/>
            <a:ext cx="4606568" cy="3984059"/>
            <a:chOff x="496888" y="1111547"/>
            <a:chExt cx="4606568" cy="3984059"/>
          </a:xfrm>
        </p:grpSpPr>
        <p:pic>
          <p:nvPicPr>
            <p:cNvPr id="6" name="Picture 5">
              <a:extLst>
                <a:ext uri="{FF2B5EF4-FFF2-40B4-BE49-F238E27FC236}">
                  <a16:creationId xmlns:a16="http://schemas.microsoft.com/office/drawing/2014/main" id="{FF34F1B2-FBAE-414E-B895-10B5ACC8AF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88" y="1111547"/>
              <a:ext cx="4606568" cy="3984059"/>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591012" y="1340768"/>
              <a:ext cx="1575617" cy="276999"/>
            </a:xfrm>
            <a:prstGeom prst="rect">
              <a:avLst/>
            </a:prstGeom>
          </p:spPr>
          <p:txBody>
            <a:bodyPr wrap="square">
              <a:spAutoFit/>
            </a:bodyPr>
            <a:lstStyle/>
            <a:p>
              <a:r>
                <a:rPr lang="en-US" sz="1200">
                  <a:latin typeface="+mj-lt"/>
                </a:rPr>
                <a:t>Year 2005</a:t>
              </a:r>
            </a:p>
          </p:txBody>
        </p:sp>
      </p:grpSp>
      <p:grpSp>
        <p:nvGrpSpPr>
          <p:cNvPr id="9" name="Group 8">
            <a:extLst>
              <a:ext uri="{FF2B5EF4-FFF2-40B4-BE49-F238E27FC236}">
                <a16:creationId xmlns:a16="http://schemas.microsoft.com/office/drawing/2014/main" id="{7E608C25-A2CD-4887-92E4-7267879CB9FF}"/>
              </a:ext>
            </a:extLst>
          </p:cNvPr>
          <p:cNvGrpSpPr/>
          <p:nvPr/>
        </p:nvGrpSpPr>
        <p:grpSpPr>
          <a:xfrm>
            <a:off x="6202509" y="5301208"/>
            <a:ext cx="2340768" cy="579767"/>
            <a:chOff x="3707904" y="5340534"/>
            <a:chExt cx="2340768" cy="579767"/>
          </a:xfrm>
        </p:grpSpPr>
        <p:sp>
          <p:nvSpPr>
            <p:cNvPr id="10" name="Rectangle 9">
              <a:extLst>
                <a:ext uri="{FF2B5EF4-FFF2-40B4-BE49-F238E27FC236}">
                  <a16:creationId xmlns:a16="http://schemas.microsoft.com/office/drawing/2014/main" id="{A6865CC6-6CB5-49CC-AC15-709CFB8AF453}"/>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11" name="Lightning Bolt 10">
              <a:extLst>
                <a:ext uri="{FF2B5EF4-FFF2-40B4-BE49-F238E27FC236}">
                  <a16:creationId xmlns:a16="http://schemas.microsoft.com/office/drawing/2014/main" id="{7320AADF-3846-4326-BB18-DF70B5B967D4}"/>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9FB08DDA-1878-446A-AADC-04BF2BD7150D}"/>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Salt extraction</a:t>
            </a:r>
            <a:br>
              <a:rPr lang="en-US" sz="2400"/>
            </a:br>
            <a:r>
              <a:rPr lang="en-US" sz="2400"/>
              <a:t> </a:t>
            </a:r>
            <a:r>
              <a:rPr lang="en-US" sz="2000"/>
              <a:t>(</a:t>
            </a:r>
            <a:r>
              <a:rPr lang="en-US" sz="2000" err="1"/>
              <a:t>Qoqek</a:t>
            </a:r>
            <a:r>
              <a:rPr lang="en-US" sz="2000"/>
              <a:t>, China)</a:t>
            </a:r>
            <a:endParaRPr lang="en-US" sz="2400"/>
          </a:p>
        </p:txBody>
      </p:sp>
      <p:grpSp>
        <p:nvGrpSpPr>
          <p:cNvPr id="13" name="Group 12">
            <a:extLst>
              <a:ext uri="{FF2B5EF4-FFF2-40B4-BE49-F238E27FC236}">
                <a16:creationId xmlns:a16="http://schemas.microsoft.com/office/drawing/2014/main" id="{38B1C433-3093-43A3-8424-1B858E6C64D0}"/>
              </a:ext>
            </a:extLst>
          </p:cNvPr>
          <p:cNvGrpSpPr/>
          <p:nvPr/>
        </p:nvGrpSpPr>
        <p:grpSpPr>
          <a:xfrm>
            <a:off x="687935" y="5375578"/>
            <a:ext cx="1993633" cy="369332"/>
            <a:chOff x="687935" y="5375578"/>
            <a:chExt cx="1993633" cy="369332"/>
          </a:xfrm>
        </p:grpSpPr>
        <p:sp>
          <p:nvSpPr>
            <p:cNvPr id="14" name="TextBox 13">
              <a:extLst>
                <a:ext uri="{FF2B5EF4-FFF2-40B4-BE49-F238E27FC236}">
                  <a16:creationId xmlns:a16="http://schemas.microsoft.com/office/drawing/2014/main" id="{AC3B043F-057C-4EFE-986A-153EA81F8042}"/>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F37284D3-DD5D-4542-920F-FAFEB8F44E9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2251445992"/>
      </p:ext>
    </p:extLst>
  </p:cSld>
  <p:clrMapOvr>
    <a:masterClrMapping/>
  </p:clrMapOvr>
  <p:transition spd="slow">
    <p:cove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8B9D610-42F2-46A8-A07B-085A3933154B}"/>
              </a:ext>
            </a:extLst>
          </p:cNvPr>
          <p:cNvSpPr/>
          <p:nvPr/>
        </p:nvSpPr>
        <p:spPr>
          <a:xfrm>
            <a:off x="543897" y="3862022"/>
            <a:ext cx="1313886" cy="276999"/>
          </a:xfrm>
          <a:prstGeom prst="rect">
            <a:avLst/>
          </a:prstGeom>
        </p:spPr>
        <p:txBody>
          <a:bodyPr wrap="square">
            <a:spAutoFit/>
          </a:bodyPr>
          <a:lstStyle/>
          <a:p>
            <a:r>
              <a:rPr lang="en-US" sz="1200">
                <a:solidFill>
                  <a:schemeClr val="bg1"/>
                </a:solidFill>
                <a:latin typeface="+mj-lt"/>
              </a:rPr>
              <a:t>Year 2007 </a:t>
            </a:r>
          </a:p>
        </p:txBody>
      </p:sp>
      <p:grpSp>
        <p:nvGrpSpPr>
          <p:cNvPr id="9" name="Group 8">
            <a:extLst>
              <a:ext uri="{FF2B5EF4-FFF2-40B4-BE49-F238E27FC236}">
                <a16:creationId xmlns:a16="http://schemas.microsoft.com/office/drawing/2014/main" id="{A1368DB2-DBB9-43DE-B3DD-DEACD13613C8}"/>
              </a:ext>
            </a:extLst>
          </p:cNvPr>
          <p:cNvGrpSpPr/>
          <p:nvPr/>
        </p:nvGrpSpPr>
        <p:grpSpPr>
          <a:xfrm>
            <a:off x="844062" y="949271"/>
            <a:ext cx="6125929" cy="5470693"/>
            <a:chOff x="496888" y="671423"/>
            <a:chExt cx="6684119" cy="5788807"/>
          </a:xfrm>
        </p:grpSpPr>
        <p:grpSp>
          <p:nvGrpSpPr>
            <p:cNvPr id="8" name="Group 7">
              <a:extLst>
                <a:ext uri="{FF2B5EF4-FFF2-40B4-BE49-F238E27FC236}">
                  <a16:creationId xmlns:a16="http://schemas.microsoft.com/office/drawing/2014/main" id="{D6E28FEA-2DCE-4F3F-B82D-DC21F84AB126}"/>
                </a:ext>
              </a:extLst>
            </p:cNvPr>
            <p:cNvGrpSpPr/>
            <p:nvPr/>
          </p:nvGrpSpPr>
          <p:grpSpPr>
            <a:xfrm>
              <a:off x="3870879" y="671423"/>
              <a:ext cx="3310128" cy="2757577"/>
              <a:chOff x="3870879" y="671423"/>
              <a:chExt cx="3310128" cy="2757577"/>
            </a:xfrm>
          </p:grpSpPr>
          <p:pic>
            <p:nvPicPr>
              <p:cNvPr id="27" name="Picture 26">
                <a:extLst>
                  <a:ext uri="{FF2B5EF4-FFF2-40B4-BE49-F238E27FC236}">
                    <a16:creationId xmlns:a16="http://schemas.microsoft.com/office/drawing/2014/main" id="{A6D8B746-6B8F-4B30-8B07-B5E5E058AF25}"/>
                  </a:ext>
                </a:extLst>
              </p:cNvPr>
              <p:cNvPicPr>
                <a:picLocks noChangeAspect="1"/>
              </p:cNvPicPr>
              <p:nvPr/>
            </p:nvPicPr>
            <p:blipFill rotWithShape="1">
              <a:blip r:embed="rId2"/>
              <a:srcRect b="2599"/>
              <a:stretch/>
            </p:blipFill>
            <p:spPr>
              <a:xfrm>
                <a:off x="3870879" y="671423"/>
                <a:ext cx="3310128" cy="2757577"/>
              </a:xfrm>
              <a:prstGeom prst="rect">
                <a:avLst/>
              </a:prstGeom>
            </p:spPr>
          </p:pic>
          <p:sp>
            <p:nvSpPr>
              <p:cNvPr id="31" name="Rectangle 30">
                <a:extLst>
                  <a:ext uri="{FF2B5EF4-FFF2-40B4-BE49-F238E27FC236}">
                    <a16:creationId xmlns:a16="http://schemas.microsoft.com/office/drawing/2014/main" id="{4CF9713A-B5A8-4AB6-89B3-354E7D948F07}"/>
                  </a:ext>
                </a:extLst>
              </p:cNvPr>
              <p:cNvSpPr/>
              <p:nvPr/>
            </p:nvSpPr>
            <p:spPr>
              <a:xfrm>
                <a:off x="3870879" y="777197"/>
                <a:ext cx="1575617" cy="276999"/>
              </a:xfrm>
              <a:prstGeom prst="rect">
                <a:avLst/>
              </a:prstGeom>
            </p:spPr>
            <p:txBody>
              <a:bodyPr wrap="square">
                <a:spAutoFit/>
              </a:bodyPr>
              <a:lstStyle/>
              <a:p>
                <a:r>
                  <a:rPr lang="en-US" sz="1200">
                    <a:solidFill>
                      <a:schemeClr val="bg1"/>
                    </a:solidFill>
                    <a:latin typeface="+mj-lt"/>
                  </a:rPr>
                  <a:t>Year 2000</a:t>
                </a:r>
              </a:p>
            </p:txBody>
          </p:sp>
        </p:grpSp>
        <p:grpSp>
          <p:nvGrpSpPr>
            <p:cNvPr id="5" name="Group 4">
              <a:extLst>
                <a:ext uri="{FF2B5EF4-FFF2-40B4-BE49-F238E27FC236}">
                  <a16:creationId xmlns:a16="http://schemas.microsoft.com/office/drawing/2014/main" id="{32A35F0D-F4E1-438B-869A-3EDE88A19846}"/>
                </a:ext>
              </a:extLst>
            </p:cNvPr>
            <p:cNvGrpSpPr/>
            <p:nvPr/>
          </p:nvGrpSpPr>
          <p:grpSpPr>
            <a:xfrm>
              <a:off x="496888" y="1275419"/>
              <a:ext cx="5897436" cy="5184811"/>
              <a:chOff x="354692" y="1073796"/>
              <a:chExt cx="5897436" cy="5184811"/>
            </a:xfrm>
          </p:grpSpPr>
          <p:pic>
            <p:nvPicPr>
              <p:cNvPr id="29" name="Picture 28">
                <a:extLst>
                  <a:ext uri="{FF2B5EF4-FFF2-40B4-BE49-F238E27FC236}">
                    <a16:creationId xmlns:a16="http://schemas.microsoft.com/office/drawing/2014/main" id="{EEF243FA-9989-49AE-8CBC-13FBDC18AB41}"/>
                  </a:ext>
                </a:extLst>
              </p:cNvPr>
              <p:cNvPicPr>
                <a:picLocks noChangeAspect="1"/>
              </p:cNvPicPr>
              <p:nvPr/>
            </p:nvPicPr>
            <p:blipFill>
              <a:blip r:embed="rId3"/>
              <a:stretch>
                <a:fillRect/>
              </a:stretch>
            </p:blipFill>
            <p:spPr>
              <a:xfrm>
                <a:off x="2942000" y="3523715"/>
                <a:ext cx="3310128" cy="2734892"/>
              </a:xfrm>
              <a:prstGeom prst="rect">
                <a:avLst/>
              </a:prstGeom>
            </p:spPr>
          </p:pic>
          <p:grpSp>
            <p:nvGrpSpPr>
              <p:cNvPr id="4" name="Group 3">
                <a:extLst>
                  <a:ext uri="{FF2B5EF4-FFF2-40B4-BE49-F238E27FC236}">
                    <a16:creationId xmlns:a16="http://schemas.microsoft.com/office/drawing/2014/main" id="{AFC03504-4709-495B-A7F1-685477043F19}"/>
                  </a:ext>
                </a:extLst>
              </p:cNvPr>
              <p:cNvGrpSpPr/>
              <p:nvPr/>
            </p:nvGrpSpPr>
            <p:grpSpPr>
              <a:xfrm>
                <a:off x="354692" y="1073796"/>
                <a:ext cx="3312368" cy="2887705"/>
                <a:chOff x="354692" y="1073796"/>
                <a:chExt cx="3312368" cy="2887705"/>
              </a:xfrm>
            </p:grpSpPr>
            <p:pic>
              <p:nvPicPr>
                <p:cNvPr id="25" name="Picture 24">
                  <a:extLst>
                    <a:ext uri="{FF2B5EF4-FFF2-40B4-BE49-F238E27FC236}">
                      <a16:creationId xmlns:a16="http://schemas.microsoft.com/office/drawing/2014/main" id="{A7D51E52-EFAB-4604-8E09-0A999AE6E0C8}"/>
                    </a:ext>
                  </a:extLst>
                </p:cNvPr>
                <p:cNvPicPr>
                  <a:picLocks noChangeAspect="1"/>
                </p:cNvPicPr>
                <p:nvPr/>
              </p:nvPicPr>
              <p:blipFill rotWithShape="1">
                <a:blip r:embed="rId4"/>
                <a:srcRect/>
                <a:stretch/>
              </p:blipFill>
              <p:spPr>
                <a:xfrm>
                  <a:off x="354692" y="1073796"/>
                  <a:ext cx="3312368" cy="2887705"/>
                </a:xfrm>
                <a:prstGeom prst="rect">
                  <a:avLst/>
                </a:prstGeom>
              </p:spPr>
            </p:pic>
            <p:sp>
              <p:nvSpPr>
                <p:cNvPr id="30" name="Rectangle 29">
                  <a:extLst>
                    <a:ext uri="{FF2B5EF4-FFF2-40B4-BE49-F238E27FC236}">
                      <a16:creationId xmlns:a16="http://schemas.microsoft.com/office/drawing/2014/main" id="{5AB9C12A-1727-45FF-9163-D53BAB493D92}"/>
                    </a:ext>
                  </a:extLst>
                </p:cNvPr>
                <p:cNvSpPr/>
                <p:nvPr/>
              </p:nvSpPr>
              <p:spPr>
                <a:xfrm>
                  <a:off x="354692" y="1269127"/>
                  <a:ext cx="1575617" cy="276999"/>
                </a:xfrm>
                <a:prstGeom prst="rect">
                  <a:avLst/>
                </a:prstGeom>
              </p:spPr>
              <p:txBody>
                <a:bodyPr wrap="square">
                  <a:spAutoFit/>
                </a:bodyPr>
                <a:lstStyle/>
                <a:p>
                  <a:r>
                    <a:rPr lang="en-US" sz="1200">
                      <a:solidFill>
                        <a:schemeClr val="bg1"/>
                      </a:solidFill>
                      <a:latin typeface="+mj-lt"/>
                    </a:rPr>
                    <a:t>Year 1984</a:t>
                  </a:r>
                </a:p>
              </p:txBody>
            </p:sp>
          </p:grpSp>
          <p:sp>
            <p:nvSpPr>
              <p:cNvPr id="32" name="Rectangle 31">
                <a:extLst>
                  <a:ext uri="{FF2B5EF4-FFF2-40B4-BE49-F238E27FC236}">
                    <a16:creationId xmlns:a16="http://schemas.microsoft.com/office/drawing/2014/main" id="{A3F8633F-D742-4368-B427-F1FA699FCAF1}"/>
                  </a:ext>
                </a:extLst>
              </p:cNvPr>
              <p:cNvSpPr/>
              <p:nvPr/>
            </p:nvSpPr>
            <p:spPr>
              <a:xfrm>
                <a:off x="3068456" y="3656171"/>
                <a:ext cx="1575617" cy="276999"/>
              </a:xfrm>
              <a:prstGeom prst="rect">
                <a:avLst/>
              </a:prstGeom>
            </p:spPr>
            <p:txBody>
              <a:bodyPr wrap="square">
                <a:spAutoFit/>
              </a:bodyPr>
              <a:lstStyle/>
              <a:p>
                <a:r>
                  <a:rPr lang="en-US" sz="1200">
                    <a:solidFill>
                      <a:schemeClr val="bg1"/>
                    </a:solidFill>
                    <a:latin typeface="+mj-lt"/>
                  </a:rPr>
                  <a:t>Year 2016</a:t>
                </a:r>
              </a:p>
            </p:txBody>
          </p:sp>
        </p:grpSp>
      </p:grpSp>
      <p:sp>
        <p:nvSpPr>
          <p:cNvPr id="6" name="Rectangle 5">
            <a:extLst>
              <a:ext uri="{FF2B5EF4-FFF2-40B4-BE49-F238E27FC236}">
                <a16:creationId xmlns:a16="http://schemas.microsoft.com/office/drawing/2014/main" id="{81D22F9C-BAB6-4BF8-9218-32F2382B2B71}"/>
              </a:ext>
            </a:extLst>
          </p:cNvPr>
          <p:cNvSpPr/>
          <p:nvPr/>
        </p:nvSpPr>
        <p:spPr>
          <a:xfrm rot="10800000" flipV="1">
            <a:off x="6560600" y="3624724"/>
            <a:ext cx="2091850" cy="2308324"/>
          </a:xfrm>
          <a:prstGeom prst="rect">
            <a:avLst/>
          </a:prstGeom>
        </p:spPr>
        <p:txBody>
          <a:bodyPr wrap="square">
            <a:spAutoFit/>
          </a:bodyPr>
          <a:lstStyle/>
          <a:p>
            <a:r>
              <a:rPr lang="en-US" sz="1600">
                <a:latin typeface="+mj-lt"/>
              </a:rPr>
              <a:t>Land use changes in time: </a:t>
            </a:r>
          </a:p>
          <a:p>
            <a:r>
              <a:rPr lang="en-US" sz="1600">
                <a:latin typeface="+mj-lt"/>
              </a:rPr>
              <a:t>It used to be a seasonal salt lake. Now it is being used to extract salt as can be seen in the last image in the year 2016.  </a:t>
            </a:r>
          </a:p>
        </p:txBody>
      </p:sp>
      <p:sp>
        <p:nvSpPr>
          <p:cNvPr id="18" name="Title 1">
            <a:extLst>
              <a:ext uri="{FF2B5EF4-FFF2-40B4-BE49-F238E27FC236}">
                <a16:creationId xmlns:a16="http://schemas.microsoft.com/office/drawing/2014/main" id="{B3A4E117-F9AD-4EB4-8CDB-0BC6DC090B4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Salt extraction</a:t>
            </a:r>
            <a:br>
              <a:rPr lang="en-US" sz="2400"/>
            </a:br>
            <a:r>
              <a:rPr lang="en-US" sz="2400"/>
              <a:t> </a:t>
            </a:r>
            <a:r>
              <a:rPr lang="en-US" sz="2000"/>
              <a:t>(</a:t>
            </a:r>
            <a:r>
              <a:rPr lang="en-US" sz="2000" err="1"/>
              <a:t>Qoqek</a:t>
            </a:r>
            <a:r>
              <a:rPr lang="en-US" sz="2000"/>
              <a:t>, China)</a:t>
            </a:r>
            <a:endParaRPr lang="en-US" sz="2400"/>
          </a:p>
        </p:txBody>
      </p:sp>
    </p:spTree>
    <p:extLst>
      <p:ext uri="{BB962C8B-B14F-4D97-AF65-F5344CB8AC3E}">
        <p14:creationId xmlns:p14="http://schemas.microsoft.com/office/powerpoint/2010/main" val="1823719158"/>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9D47-9D06-4EE7-9164-78138C91C565}"/>
              </a:ext>
            </a:extLst>
          </p:cNvPr>
          <p:cNvSpPr>
            <a:spLocks noGrp="1"/>
          </p:cNvSpPr>
          <p:nvPr>
            <p:ph type="title"/>
          </p:nvPr>
        </p:nvSpPr>
        <p:spPr/>
        <p:txBody>
          <a:bodyPr>
            <a:noAutofit/>
          </a:bodyPr>
          <a:lstStyle/>
          <a:p>
            <a:r>
              <a:rPr lang="en-US" sz="3200" b="0"/>
              <a:t>Which satellite images and graphics can you find in the GEE app</a:t>
            </a:r>
            <a:r>
              <a:rPr lang="en-US" sz="3600" b="0"/>
              <a:t>?</a:t>
            </a:r>
          </a:p>
        </p:txBody>
      </p:sp>
      <p:sp>
        <p:nvSpPr>
          <p:cNvPr id="5" name="Rectangle 4">
            <a:extLst>
              <a:ext uri="{FF2B5EF4-FFF2-40B4-BE49-F238E27FC236}">
                <a16:creationId xmlns:a16="http://schemas.microsoft.com/office/drawing/2014/main" id="{6CB547BD-D551-4F34-9170-1EF7D82D7F34}"/>
              </a:ext>
            </a:extLst>
          </p:cNvPr>
          <p:cNvSpPr/>
          <p:nvPr/>
        </p:nvSpPr>
        <p:spPr>
          <a:xfrm>
            <a:off x="5292079" y="1689715"/>
            <a:ext cx="3672409" cy="4585871"/>
          </a:xfrm>
          <a:prstGeom prst="rect">
            <a:avLst/>
          </a:prstGeom>
        </p:spPr>
        <p:txBody>
          <a:bodyPr wrap="square" anchor="t">
            <a:spAutoFit/>
          </a:bodyPr>
          <a:lstStyle/>
          <a:p>
            <a:r>
              <a:rPr lang="en-US" sz="1600" b="1">
                <a:latin typeface="+mj-lt"/>
              </a:rPr>
              <a:t>Images: </a:t>
            </a:r>
            <a:r>
              <a:rPr lang="en-US" sz="1600">
                <a:latin typeface="+mj-lt"/>
              </a:rPr>
              <a:t>Sentinel 2 and Landsat 7/8 False Color Mosaics (NIR-SWIR-Red)</a:t>
            </a:r>
          </a:p>
          <a:p>
            <a:endParaRPr lang="en-US" sz="2000">
              <a:latin typeface="+mj-lt"/>
            </a:endParaRPr>
          </a:p>
          <a:p>
            <a:r>
              <a:rPr lang="en-US" sz="1600" b="1">
                <a:latin typeface="+mj-lt"/>
              </a:rPr>
              <a:t>NDVI graphs: </a:t>
            </a:r>
            <a:r>
              <a:rPr lang="en-US" sz="1600">
                <a:latin typeface="+mj-lt"/>
              </a:rPr>
              <a:t>MODIS, Landsat 7/8 and Sentinel-2 NDVI (vegetation index showing the vegetation intensity)</a:t>
            </a:r>
          </a:p>
          <a:p>
            <a:endParaRPr lang="en-US" sz="1600">
              <a:latin typeface="+mj-lt"/>
            </a:endParaRPr>
          </a:p>
          <a:p>
            <a:r>
              <a:rPr lang="en-US" sz="1600" b="1">
                <a:latin typeface="+mj-lt"/>
              </a:rPr>
              <a:t>Precipitation graph</a:t>
            </a:r>
            <a:r>
              <a:rPr lang="en-US" sz="1600">
                <a:latin typeface="+mj-lt"/>
              </a:rPr>
              <a:t>: Representation of precipitation. ECMWF Precipitation in (meters/month) - ERA5 Monthly aggregates. The precipitation should influence the variation of the NDVI.</a:t>
            </a:r>
            <a:br>
              <a:rPr lang="en-US" sz="1600">
                <a:latin typeface="+mj-lt"/>
              </a:rPr>
            </a:br>
            <a:endParaRPr lang="en-US" sz="1600">
              <a:latin typeface="+mj-lt"/>
            </a:endParaRPr>
          </a:p>
          <a:p>
            <a:r>
              <a:rPr lang="en-US" sz="1600" b="1">
                <a:latin typeface="+mj-lt"/>
              </a:rPr>
              <a:t>Fire graph (MODIS): </a:t>
            </a:r>
            <a:r>
              <a:rPr lang="en-US" sz="1600">
                <a:latin typeface="+mj-lt"/>
              </a:rPr>
              <a:t>Representation of possible fires with MODIS Burned Area Monthly Global 500m</a:t>
            </a:r>
            <a:br>
              <a:rPr lang="en-US" sz="1600">
                <a:latin typeface="+mj-lt"/>
              </a:rPr>
            </a:br>
            <a:endParaRPr lang="en-US" sz="1600">
              <a:latin typeface="+mj-lt"/>
            </a:endParaRPr>
          </a:p>
        </p:txBody>
      </p:sp>
      <p:sp>
        <p:nvSpPr>
          <p:cNvPr id="6" name="Rectangle 5">
            <a:extLst>
              <a:ext uri="{FF2B5EF4-FFF2-40B4-BE49-F238E27FC236}">
                <a16:creationId xmlns:a16="http://schemas.microsoft.com/office/drawing/2014/main" id="{48019BB5-64E6-4429-B30F-6C52DF176CD6}"/>
              </a:ext>
            </a:extLst>
          </p:cNvPr>
          <p:cNvSpPr/>
          <p:nvPr/>
        </p:nvSpPr>
        <p:spPr>
          <a:xfrm>
            <a:off x="6228184" y="3199850"/>
            <a:ext cx="2232248" cy="338554"/>
          </a:xfrm>
          <a:prstGeom prst="rect">
            <a:avLst/>
          </a:prstGeom>
        </p:spPr>
        <p:txBody>
          <a:bodyPr wrap="square">
            <a:spAutoFit/>
          </a:bodyPr>
          <a:lstStyle/>
          <a:p>
            <a:endParaRPr lang="en-US" sz="1600">
              <a:latin typeface="+mj-lt"/>
            </a:endParaRPr>
          </a:p>
        </p:txBody>
      </p:sp>
      <p:pic>
        <p:nvPicPr>
          <p:cNvPr id="3" name="Picture 2">
            <a:extLst>
              <a:ext uri="{FF2B5EF4-FFF2-40B4-BE49-F238E27FC236}">
                <a16:creationId xmlns:a16="http://schemas.microsoft.com/office/drawing/2014/main" id="{3501EC11-1215-4DA9-A181-682017AB0FA3}"/>
              </a:ext>
            </a:extLst>
          </p:cNvPr>
          <p:cNvPicPr>
            <a:picLocks noChangeAspect="1"/>
          </p:cNvPicPr>
          <p:nvPr/>
        </p:nvPicPr>
        <p:blipFill>
          <a:blip r:embed="rId2"/>
          <a:stretch>
            <a:fillRect/>
          </a:stretch>
        </p:blipFill>
        <p:spPr>
          <a:xfrm>
            <a:off x="457200" y="1628800"/>
            <a:ext cx="4676912" cy="224943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B5F7B0B-5F56-4364-9043-DCD60455D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433" y="3859931"/>
            <a:ext cx="3505689" cy="2143425"/>
          </a:xfrm>
          <a:prstGeom prst="rect">
            <a:avLst/>
          </a:prstGeom>
        </p:spPr>
      </p:pic>
    </p:spTree>
    <p:extLst>
      <p:ext uri="{BB962C8B-B14F-4D97-AF65-F5344CB8AC3E}">
        <p14:creationId xmlns:p14="http://schemas.microsoft.com/office/powerpoint/2010/main" val="96713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5496307" y="684051"/>
            <a:ext cx="3422779" cy="4862870"/>
          </a:xfrm>
          <a:prstGeom prst="rect">
            <a:avLst/>
          </a:prstGeom>
        </p:spPr>
        <p:txBody>
          <a:bodyPr wrap="square">
            <a:spAutoFit/>
          </a:bodyPr>
          <a:lstStyle/>
          <a:p>
            <a:r>
              <a:rPr lang="en-US">
                <a:latin typeface="+mj-lt"/>
              </a:rPr>
              <a:t>Interpretation of NDVI and precipitation graphic: </a:t>
            </a:r>
          </a:p>
          <a:p>
            <a:endParaRPr lang="en-US">
              <a:latin typeface="+mj-lt"/>
            </a:endParaRPr>
          </a:p>
          <a:p>
            <a:pPr marL="285750" indent="-285750">
              <a:buFont typeface="Arial" panose="020B0604020202020204" pitchFamily="34" charset="0"/>
              <a:buChar char="•"/>
            </a:pPr>
            <a:r>
              <a:rPr lang="en-US" sz="1600">
                <a:latin typeface="+mj-lt"/>
              </a:rPr>
              <a:t>Values close to 0 mean no vegetation like in this arid area. </a:t>
            </a:r>
          </a:p>
          <a:p>
            <a:pPr marL="285750" indent="-285750">
              <a:buFont typeface="Arial" panose="020B0604020202020204" pitchFamily="34" charset="0"/>
              <a:buChar char="•"/>
            </a:pPr>
            <a:endParaRPr lang="en-US" sz="1600">
              <a:latin typeface="+mj-lt"/>
            </a:endParaRPr>
          </a:p>
          <a:p>
            <a:pPr marL="285750" indent="-285750">
              <a:buFont typeface="Arial" panose="020B0604020202020204" pitchFamily="34" charset="0"/>
              <a:buChar char="•"/>
            </a:pPr>
            <a:r>
              <a:rPr lang="en-US" sz="1600">
                <a:latin typeface="+mj-lt"/>
              </a:rPr>
              <a:t>In this case we are considering the low spatial resolution (250m) MODIS graph because the area around the plot is homogeneous. </a:t>
            </a:r>
          </a:p>
          <a:p>
            <a:pPr marL="285750" indent="-285750">
              <a:buFont typeface="Arial" panose="020B0604020202020204" pitchFamily="34" charset="0"/>
              <a:buChar char="•"/>
            </a:pPr>
            <a:endParaRPr lang="en-US" sz="1600">
              <a:latin typeface="+mj-lt"/>
            </a:endParaRPr>
          </a:p>
          <a:p>
            <a:pPr marL="285750" indent="-285750">
              <a:buFont typeface="Arial" panose="020B0604020202020204" pitchFamily="34" charset="0"/>
              <a:buChar char="•"/>
            </a:pPr>
            <a:r>
              <a:rPr lang="en-US" sz="1600">
                <a:latin typeface="+mj-lt"/>
              </a:rPr>
              <a:t>The NDVI values drop to minus 0 when the lake is covered by water. </a:t>
            </a:r>
          </a:p>
          <a:p>
            <a:pPr marL="285750" indent="-285750">
              <a:buFont typeface="Arial" panose="020B0604020202020204" pitchFamily="34" charset="0"/>
              <a:buChar char="•"/>
            </a:pPr>
            <a:endParaRPr lang="en-US" sz="1600">
              <a:latin typeface="+mj-lt"/>
            </a:endParaRPr>
          </a:p>
          <a:p>
            <a:pPr marL="285750" indent="-285750">
              <a:buFont typeface="Arial" panose="020B0604020202020204" pitchFamily="34" charset="0"/>
              <a:buChar char="•"/>
            </a:pPr>
            <a:r>
              <a:rPr lang="en-US" sz="1600">
                <a:latin typeface="+mj-lt"/>
              </a:rPr>
              <a:t>Precipitation is extremely low as the plot is located in an arid area. </a:t>
            </a:r>
          </a:p>
        </p:txBody>
      </p:sp>
      <p:pic>
        <p:nvPicPr>
          <p:cNvPr id="4" name="Picture 3" descr="A picture containing black&#10;&#10;Description automatically generated">
            <a:extLst>
              <a:ext uri="{FF2B5EF4-FFF2-40B4-BE49-F238E27FC236}">
                <a16:creationId xmlns:a16="http://schemas.microsoft.com/office/drawing/2014/main" id="{63006FA8-B238-48A7-B239-2706EE6C4415}"/>
              </a:ext>
            </a:extLst>
          </p:cNvPr>
          <p:cNvPicPr>
            <a:picLocks noChangeAspect="1"/>
          </p:cNvPicPr>
          <p:nvPr/>
        </p:nvPicPr>
        <p:blipFill rotWithShape="1">
          <a:blip r:embed="rId2">
            <a:extLst>
              <a:ext uri="{28A0092B-C50C-407E-A947-70E740481C1C}">
                <a14:useLocalDpi xmlns:a14="http://schemas.microsoft.com/office/drawing/2010/main" val="0"/>
              </a:ext>
            </a:extLst>
          </a:blip>
          <a:srcRect l="3130" t="7149" r="5559" b="2975"/>
          <a:stretch/>
        </p:blipFill>
        <p:spPr>
          <a:xfrm>
            <a:off x="152084" y="1297359"/>
            <a:ext cx="5249911" cy="213164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027CDD27-58AE-460B-B1C0-51B030ED4E49}"/>
              </a:ext>
            </a:extLst>
          </p:cNvPr>
          <p:cNvPicPr>
            <a:picLocks noChangeAspect="1"/>
          </p:cNvPicPr>
          <p:nvPr/>
        </p:nvPicPr>
        <p:blipFill rotWithShape="1">
          <a:blip r:embed="rId3">
            <a:extLst>
              <a:ext uri="{28A0092B-C50C-407E-A947-70E740481C1C}">
                <a14:useLocalDpi xmlns:a14="http://schemas.microsoft.com/office/drawing/2010/main" val="0"/>
              </a:ext>
            </a:extLst>
          </a:blip>
          <a:srcRect l="2341" t="4847" r="2271"/>
          <a:stretch/>
        </p:blipFill>
        <p:spPr>
          <a:xfrm>
            <a:off x="236489" y="3616313"/>
            <a:ext cx="5249912" cy="2160352"/>
          </a:xfrm>
          <a:prstGeom prst="rect">
            <a:avLst/>
          </a:prstGeom>
        </p:spPr>
      </p:pic>
      <p:sp>
        <p:nvSpPr>
          <p:cNvPr id="8" name="Title 1">
            <a:extLst>
              <a:ext uri="{FF2B5EF4-FFF2-40B4-BE49-F238E27FC236}">
                <a16:creationId xmlns:a16="http://schemas.microsoft.com/office/drawing/2014/main" id="{D5BDDDBE-4C0B-4868-8951-1287335A769E}"/>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Salt extraction</a:t>
            </a:r>
            <a:br>
              <a:rPr lang="en-US" sz="2400"/>
            </a:br>
            <a:r>
              <a:rPr lang="en-US" sz="2400"/>
              <a:t> </a:t>
            </a:r>
            <a:r>
              <a:rPr lang="en-US" sz="2000"/>
              <a:t>(</a:t>
            </a:r>
            <a:r>
              <a:rPr lang="en-US" sz="2000" err="1"/>
              <a:t>Qoqek</a:t>
            </a:r>
            <a:r>
              <a:rPr lang="en-US" sz="2000"/>
              <a:t>, China)</a:t>
            </a:r>
            <a:endParaRPr lang="en-US" sz="2400"/>
          </a:p>
        </p:txBody>
      </p:sp>
    </p:spTree>
    <p:extLst>
      <p:ext uri="{BB962C8B-B14F-4D97-AF65-F5344CB8AC3E}">
        <p14:creationId xmlns:p14="http://schemas.microsoft.com/office/powerpoint/2010/main" val="3222055531"/>
      </p:ext>
    </p:extLst>
  </p:cSld>
  <p:clrMapOvr>
    <a:masterClrMapping/>
  </p:clrMapOvr>
  <p:transition spd="slow">
    <p:cove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465901" y="598798"/>
            <a:ext cx="3384376" cy="4801314"/>
          </a:xfrm>
          <a:prstGeom prst="rect">
            <a:avLst/>
          </a:prstGeom>
        </p:spPr>
        <p:txBody>
          <a:bodyPr wrap="square">
            <a:spAutoFit/>
          </a:bodyPr>
          <a:lstStyle/>
          <a:p>
            <a:endParaRPr lang="en-US">
              <a:latin typeface="+mj-lt"/>
            </a:endParaRPr>
          </a:p>
          <a:p>
            <a:r>
              <a:rPr lang="en-US" b="1">
                <a:latin typeface="+mj-lt"/>
              </a:rPr>
              <a:t>Category: </a:t>
            </a:r>
            <a:r>
              <a:rPr lang="en-US">
                <a:latin typeface="+mj-lt"/>
              </a:rPr>
              <a:t>Wetland</a:t>
            </a:r>
          </a:p>
          <a:p>
            <a:endParaRPr lang="en-US">
              <a:latin typeface="+mj-lt"/>
            </a:endParaRPr>
          </a:p>
          <a:p>
            <a:r>
              <a:rPr lang="en-US" b="1">
                <a:latin typeface="+mj-lt"/>
              </a:rPr>
              <a:t>Subcategory: </a:t>
            </a:r>
            <a:r>
              <a:rPr lang="en-US">
                <a:latin typeface="+mj-lt"/>
              </a:rPr>
              <a:t>Peatland</a:t>
            </a:r>
          </a:p>
          <a:p>
            <a:endParaRPr lang="en-US">
              <a:latin typeface="+mj-lt"/>
            </a:endParaRPr>
          </a:p>
          <a:p>
            <a:r>
              <a:rPr lang="en-US" b="1">
                <a:latin typeface="+mj-lt"/>
              </a:rPr>
              <a:t>Description: </a:t>
            </a:r>
            <a:r>
              <a:rPr lang="en-US">
                <a:latin typeface="+mj-lt"/>
              </a:rPr>
              <a:t>This plot in Rwanda is located in a peatland which is basically an area of land with layers of accumulated organic surface material in a state of decay (known as peat).</a:t>
            </a:r>
          </a:p>
          <a:p>
            <a:endParaRPr lang="en-US">
              <a:latin typeface="+mj-lt"/>
            </a:endParaRPr>
          </a:p>
          <a:p>
            <a:r>
              <a:rPr lang="en-US">
                <a:latin typeface="+mj-lt"/>
              </a:rPr>
              <a:t>This area is used for extraction of peat for energy production. </a:t>
            </a:r>
          </a:p>
          <a:p>
            <a:endParaRPr lang="en-US">
              <a:latin typeface="+mj-lt"/>
            </a:endParaRPr>
          </a:p>
        </p:txBody>
      </p:sp>
      <p:grpSp>
        <p:nvGrpSpPr>
          <p:cNvPr id="7" name="Group 6">
            <a:extLst>
              <a:ext uri="{FF2B5EF4-FFF2-40B4-BE49-F238E27FC236}">
                <a16:creationId xmlns:a16="http://schemas.microsoft.com/office/drawing/2014/main" id="{C772C8AE-441E-413F-A99C-8A64035FBD2C}"/>
              </a:ext>
            </a:extLst>
          </p:cNvPr>
          <p:cNvGrpSpPr/>
          <p:nvPr/>
        </p:nvGrpSpPr>
        <p:grpSpPr>
          <a:xfrm>
            <a:off x="1002181" y="1417638"/>
            <a:ext cx="4256739" cy="4092155"/>
            <a:chOff x="1002181" y="1417638"/>
            <a:chExt cx="4256739" cy="4092155"/>
          </a:xfrm>
        </p:grpSpPr>
        <p:pic>
          <p:nvPicPr>
            <p:cNvPr id="2" name="Picture 1">
              <a:extLst>
                <a:ext uri="{FF2B5EF4-FFF2-40B4-BE49-F238E27FC236}">
                  <a16:creationId xmlns:a16="http://schemas.microsoft.com/office/drawing/2014/main" id="{41B43B46-64BF-4485-9882-8AECA023A56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02181" y="1417638"/>
              <a:ext cx="4256739" cy="4092155"/>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1161380" y="1741633"/>
              <a:ext cx="1428001" cy="276999"/>
            </a:xfrm>
            <a:prstGeom prst="rect">
              <a:avLst/>
            </a:prstGeom>
          </p:spPr>
          <p:txBody>
            <a:bodyPr wrap="square">
              <a:spAutoFit/>
            </a:bodyPr>
            <a:lstStyle/>
            <a:p>
              <a:r>
                <a:rPr lang="en-US" sz="1200">
                  <a:solidFill>
                    <a:schemeClr val="bg1"/>
                  </a:solidFill>
                  <a:latin typeface="+mj-lt"/>
                </a:rPr>
                <a:t>Year 2020</a:t>
              </a:r>
            </a:p>
          </p:txBody>
        </p:sp>
      </p:grpSp>
      <p:grpSp>
        <p:nvGrpSpPr>
          <p:cNvPr id="9" name="Group 8">
            <a:extLst>
              <a:ext uri="{FF2B5EF4-FFF2-40B4-BE49-F238E27FC236}">
                <a16:creationId xmlns:a16="http://schemas.microsoft.com/office/drawing/2014/main" id="{7E608C25-A2CD-4887-92E4-7267879CB9FF}"/>
              </a:ext>
            </a:extLst>
          </p:cNvPr>
          <p:cNvGrpSpPr/>
          <p:nvPr/>
        </p:nvGrpSpPr>
        <p:grpSpPr>
          <a:xfrm>
            <a:off x="6202509" y="5301208"/>
            <a:ext cx="2340768" cy="579767"/>
            <a:chOff x="3707904" y="5340534"/>
            <a:chExt cx="2340768" cy="579767"/>
          </a:xfrm>
        </p:grpSpPr>
        <p:sp>
          <p:nvSpPr>
            <p:cNvPr id="10" name="Rectangle 9">
              <a:extLst>
                <a:ext uri="{FF2B5EF4-FFF2-40B4-BE49-F238E27FC236}">
                  <a16:creationId xmlns:a16="http://schemas.microsoft.com/office/drawing/2014/main" id="{A6865CC6-6CB5-49CC-AC15-709CFB8AF453}"/>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11" name="Lightning Bolt 10">
              <a:extLst>
                <a:ext uri="{FF2B5EF4-FFF2-40B4-BE49-F238E27FC236}">
                  <a16:creationId xmlns:a16="http://schemas.microsoft.com/office/drawing/2014/main" id="{7320AADF-3846-4326-BB18-DF70B5B967D4}"/>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a:extLst>
              <a:ext uri="{FF2B5EF4-FFF2-40B4-BE49-F238E27FC236}">
                <a16:creationId xmlns:a16="http://schemas.microsoft.com/office/drawing/2014/main" id="{35F0F1BB-71A8-49E4-85F7-4F090DE50243}"/>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Peatland</a:t>
            </a:r>
            <a:br>
              <a:rPr lang="en-US" sz="2400"/>
            </a:br>
            <a:r>
              <a:rPr lang="en-US" sz="2400"/>
              <a:t> </a:t>
            </a:r>
            <a:r>
              <a:rPr lang="en-US" sz="2000"/>
              <a:t>(</a:t>
            </a:r>
            <a:r>
              <a:rPr lang="en-US" sz="2000" err="1"/>
              <a:t>Muyaga</a:t>
            </a:r>
            <a:r>
              <a:rPr lang="en-US" sz="2000"/>
              <a:t>, Rwanda)</a:t>
            </a:r>
            <a:endParaRPr lang="en-US" sz="2400"/>
          </a:p>
        </p:txBody>
      </p:sp>
      <p:grpSp>
        <p:nvGrpSpPr>
          <p:cNvPr id="13" name="Group 12">
            <a:extLst>
              <a:ext uri="{FF2B5EF4-FFF2-40B4-BE49-F238E27FC236}">
                <a16:creationId xmlns:a16="http://schemas.microsoft.com/office/drawing/2014/main" id="{1384F852-FB0A-4956-BB8A-FB9502D324A6}"/>
              </a:ext>
            </a:extLst>
          </p:cNvPr>
          <p:cNvGrpSpPr/>
          <p:nvPr/>
        </p:nvGrpSpPr>
        <p:grpSpPr>
          <a:xfrm>
            <a:off x="2133733" y="5511643"/>
            <a:ext cx="1993633" cy="369332"/>
            <a:chOff x="687935" y="5375578"/>
            <a:chExt cx="1993633" cy="369332"/>
          </a:xfrm>
        </p:grpSpPr>
        <p:sp>
          <p:nvSpPr>
            <p:cNvPr id="14" name="TextBox 13">
              <a:extLst>
                <a:ext uri="{FF2B5EF4-FFF2-40B4-BE49-F238E27FC236}">
                  <a16:creationId xmlns:a16="http://schemas.microsoft.com/office/drawing/2014/main" id="{02D429D3-3209-4547-996D-CA1A5E7B381F}"/>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4"/>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842D1371-E91F-458F-8818-DB5603A7AC9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399220623"/>
      </p:ext>
    </p:extLst>
  </p:cSld>
  <p:clrMapOvr>
    <a:masterClrMapping/>
  </p:clrMapOvr>
  <p:transition spd="slow">
    <p:cove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8B9D610-42F2-46A8-A07B-085A3933154B}"/>
              </a:ext>
            </a:extLst>
          </p:cNvPr>
          <p:cNvSpPr/>
          <p:nvPr/>
        </p:nvSpPr>
        <p:spPr>
          <a:xfrm>
            <a:off x="543897" y="3862022"/>
            <a:ext cx="1313886" cy="276999"/>
          </a:xfrm>
          <a:prstGeom prst="rect">
            <a:avLst/>
          </a:prstGeom>
        </p:spPr>
        <p:txBody>
          <a:bodyPr wrap="square">
            <a:spAutoFit/>
          </a:bodyPr>
          <a:lstStyle/>
          <a:p>
            <a:r>
              <a:rPr lang="en-US" sz="1200">
                <a:solidFill>
                  <a:schemeClr val="bg1"/>
                </a:solidFill>
                <a:latin typeface="+mj-lt"/>
              </a:rPr>
              <a:t>Year 2007 </a:t>
            </a:r>
          </a:p>
        </p:txBody>
      </p:sp>
      <p:grpSp>
        <p:nvGrpSpPr>
          <p:cNvPr id="8" name="Group 7">
            <a:extLst>
              <a:ext uri="{FF2B5EF4-FFF2-40B4-BE49-F238E27FC236}">
                <a16:creationId xmlns:a16="http://schemas.microsoft.com/office/drawing/2014/main" id="{F5E38821-FD9F-42DC-B8D5-5C440DDE185D}"/>
              </a:ext>
            </a:extLst>
          </p:cNvPr>
          <p:cNvGrpSpPr/>
          <p:nvPr/>
        </p:nvGrpSpPr>
        <p:grpSpPr>
          <a:xfrm>
            <a:off x="1005798" y="1268719"/>
            <a:ext cx="3237366" cy="2948878"/>
            <a:chOff x="354692" y="979150"/>
            <a:chExt cx="3063757" cy="2912865"/>
          </a:xfrm>
        </p:grpSpPr>
        <p:pic>
          <p:nvPicPr>
            <p:cNvPr id="2" name="Picture 1">
              <a:extLst>
                <a:ext uri="{FF2B5EF4-FFF2-40B4-BE49-F238E27FC236}">
                  <a16:creationId xmlns:a16="http://schemas.microsoft.com/office/drawing/2014/main" id="{7DDBDB47-4620-4655-BA99-EB25F60E606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54692" y="979150"/>
              <a:ext cx="3063757" cy="2912865"/>
            </a:xfrm>
            <a:prstGeom prst="rect">
              <a:avLst/>
            </a:prstGeom>
          </p:spPr>
        </p:pic>
        <p:sp>
          <p:nvSpPr>
            <p:cNvPr id="30" name="Rectangle 29">
              <a:extLst>
                <a:ext uri="{FF2B5EF4-FFF2-40B4-BE49-F238E27FC236}">
                  <a16:creationId xmlns:a16="http://schemas.microsoft.com/office/drawing/2014/main" id="{5AB9C12A-1727-45FF-9163-D53BAB493D92}"/>
                </a:ext>
              </a:extLst>
            </p:cNvPr>
            <p:cNvSpPr/>
            <p:nvPr/>
          </p:nvSpPr>
          <p:spPr>
            <a:xfrm>
              <a:off x="354692" y="1269127"/>
              <a:ext cx="1575617" cy="276999"/>
            </a:xfrm>
            <a:prstGeom prst="rect">
              <a:avLst/>
            </a:prstGeom>
          </p:spPr>
          <p:txBody>
            <a:bodyPr wrap="square">
              <a:spAutoFit/>
            </a:bodyPr>
            <a:lstStyle/>
            <a:p>
              <a:r>
                <a:rPr lang="en-US" sz="1200" b="1" dirty="0">
                  <a:solidFill>
                    <a:schemeClr val="bg1"/>
                  </a:solidFill>
                  <a:latin typeface="+mj-lt"/>
                </a:rPr>
                <a:t>Year 2007</a:t>
              </a:r>
            </a:p>
          </p:txBody>
        </p:sp>
      </p:grpSp>
      <p:grpSp>
        <p:nvGrpSpPr>
          <p:cNvPr id="9" name="Group 8">
            <a:extLst>
              <a:ext uri="{FF2B5EF4-FFF2-40B4-BE49-F238E27FC236}">
                <a16:creationId xmlns:a16="http://schemas.microsoft.com/office/drawing/2014/main" id="{16A87E34-9CD4-4F42-85EC-7A538E5A9EF3}"/>
              </a:ext>
            </a:extLst>
          </p:cNvPr>
          <p:cNvGrpSpPr/>
          <p:nvPr/>
        </p:nvGrpSpPr>
        <p:grpSpPr>
          <a:xfrm>
            <a:off x="4505666" y="513684"/>
            <a:ext cx="2889931" cy="2757577"/>
            <a:chOff x="3721884" y="576777"/>
            <a:chExt cx="2889931" cy="2757577"/>
          </a:xfrm>
        </p:grpSpPr>
        <p:pic>
          <p:nvPicPr>
            <p:cNvPr id="3" name="Picture 2">
              <a:extLst>
                <a:ext uri="{FF2B5EF4-FFF2-40B4-BE49-F238E27FC236}">
                  <a16:creationId xmlns:a16="http://schemas.microsoft.com/office/drawing/2014/main" id="{43D236BA-2E23-4C65-8BAF-7C7CC1C574BB}"/>
                </a:ext>
              </a:extLst>
            </p:cNvPr>
            <p:cNvPicPr>
              <a:picLocks noChangeAspect="1"/>
            </p:cNvPicPr>
            <p:nvPr/>
          </p:nvPicPr>
          <p:blipFill rotWithShape="1">
            <a:blip r:embed="rId4"/>
            <a:srcRect r="8400"/>
            <a:stretch/>
          </p:blipFill>
          <p:spPr>
            <a:xfrm>
              <a:off x="3721884" y="576777"/>
              <a:ext cx="2889931" cy="2757577"/>
            </a:xfrm>
            <a:prstGeom prst="rect">
              <a:avLst/>
            </a:prstGeom>
          </p:spPr>
        </p:pic>
        <p:sp>
          <p:nvSpPr>
            <p:cNvPr id="31" name="Rectangle 30">
              <a:extLst>
                <a:ext uri="{FF2B5EF4-FFF2-40B4-BE49-F238E27FC236}">
                  <a16:creationId xmlns:a16="http://schemas.microsoft.com/office/drawing/2014/main" id="{4CF9713A-B5A8-4AB6-89B3-354E7D948F07}"/>
                </a:ext>
              </a:extLst>
            </p:cNvPr>
            <p:cNvSpPr/>
            <p:nvPr/>
          </p:nvSpPr>
          <p:spPr>
            <a:xfrm>
              <a:off x="3809256" y="777197"/>
              <a:ext cx="1575617" cy="276999"/>
            </a:xfrm>
            <a:prstGeom prst="rect">
              <a:avLst/>
            </a:prstGeom>
          </p:spPr>
          <p:txBody>
            <a:bodyPr wrap="square">
              <a:spAutoFit/>
            </a:bodyPr>
            <a:lstStyle/>
            <a:p>
              <a:r>
                <a:rPr lang="en-US" sz="1200" b="1" dirty="0">
                  <a:solidFill>
                    <a:schemeClr val="bg1"/>
                  </a:solidFill>
                  <a:latin typeface="+mj-lt"/>
                </a:rPr>
                <a:t>Year 2016</a:t>
              </a:r>
            </a:p>
          </p:txBody>
        </p:sp>
      </p:grpSp>
      <p:grpSp>
        <p:nvGrpSpPr>
          <p:cNvPr id="5" name="Group 4">
            <a:extLst>
              <a:ext uri="{FF2B5EF4-FFF2-40B4-BE49-F238E27FC236}">
                <a16:creationId xmlns:a16="http://schemas.microsoft.com/office/drawing/2014/main" id="{1828A295-C9D4-4202-84CB-EC0D53E880A4}"/>
              </a:ext>
            </a:extLst>
          </p:cNvPr>
          <p:cNvGrpSpPr/>
          <p:nvPr/>
        </p:nvGrpSpPr>
        <p:grpSpPr>
          <a:xfrm>
            <a:off x="5884021" y="3387175"/>
            <a:ext cx="2889931" cy="2658013"/>
            <a:chOff x="3094006" y="3477410"/>
            <a:chExt cx="3006115" cy="2757578"/>
          </a:xfrm>
        </p:grpSpPr>
        <p:pic>
          <p:nvPicPr>
            <p:cNvPr id="4" name="Picture 3">
              <a:extLst>
                <a:ext uri="{FF2B5EF4-FFF2-40B4-BE49-F238E27FC236}">
                  <a16:creationId xmlns:a16="http://schemas.microsoft.com/office/drawing/2014/main" id="{9D259755-895B-4179-AEB8-7E57B35A3277}"/>
                </a:ext>
              </a:extLst>
            </p:cNvPr>
            <p:cNvPicPr>
              <a:picLocks noChangeAspect="1"/>
            </p:cNvPicPr>
            <p:nvPr/>
          </p:nvPicPr>
          <p:blipFill>
            <a:blip r:embed="rId5"/>
            <a:stretch>
              <a:fillRect/>
            </a:stretch>
          </p:blipFill>
          <p:spPr>
            <a:xfrm>
              <a:off x="3094006" y="3477410"/>
              <a:ext cx="3006115" cy="2757578"/>
            </a:xfrm>
            <a:prstGeom prst="rect">
              <a:avLst/>
            </a:prstGeom>
          </p:spPr>
        </p:pic>
        <p:sp>
          <p:nvSpPr>
            <p:cNvPr id="32" name="Rectangle 31">
              <a:extLst>
                <a:ext uri="{FF2B5EF4-FFF2-40B4-BE49-F238E27FC236}">
                  <a16:creationId xmlns:a16="http://schemas.microsoft.com/office/drawing/2014/main" id="{A3F8633F-D742-4368-B427-F1FA699FCAF1}"/>
                </a:ext>
              </a:extLst>
            </p:cNvPr>
            <p:cNvSpPr/>
            <p:nvPr/>
          </p:nvSpPr>
          <p:spPr>
            <a:xfrm>
              <a:off x="3094006" y="3703849"/>
              <a:ext cx="1575617" cy="287375"/>
            </a:xfrm>
            <a:prstGeom prst="rect">
              <a:avLst/>
            </a:prstGeom>
          </p:spPr>
          <p:txBody>
            <a:bodyPr wrap="square">
              <a:spAutoFit/>
            </a:bodyPr>
            <a:lstStyle/>
            <a:p>
              <a:r>
                <a:rPr lang="en-US" sz="1200" b="1" dirty="0">
                  <a:solidFill>
                    <a:schemeClr val="bg1"/>
                  </a:solidFill>
                  <a:latin typeface="+mj-lt"/>
                </a:rPr>
                <a:t>Year 2019</a:t>
              </a:r>
            </a:p>
          </p:txBody>
        </p:sp>
      </p:grpSp>
      <p:sp>
        <p:nvSpPr>
          <p:cNvPr id="6" name="Rectangle 5">
            <a:extLst>
              <a:ext uri="{FF2B5EF4-FFF2-40B4-BE49-F238E27FC236}">
                <a16:creationId xmlns:a16="http://schemas.microsoft.com/office/drawing/2014/main" id="{81D22F9C-BAB6-4BF8-9218-32F2382B2B71}"/>
              </a:ext>
            </a:extLst>
          </p:cNvPr>
          <p:cNvSpPr/>
          <p:nvPr/>
        </p:nvSpPr>
        <p:spPr>
          <a:xfrm rot="10800000" flipV="1">
            <a:off x="317570" y="4242997"/>
            <a:ext cx="5532049" cy="1569660"/>
          </a:xfrm>
          <a:prstGeom prst="rect">
            <a:avLst/>
          </a:prstGeom>
        </p:spPr>
        <p:txBody>
          <a:bodyPr wrap="square">
            <a:spAutoFit/>
          </a:bodyPr>
          <a:lstStyle/>
          <a:p>
            <a:r>
              <a:rPr lang="en-US" sz="1600" dirty="0">
                <a:latin typeface="+mj-lt"/>
              </a:rPr>
              <a:t>Land use changes in time:  Between 2007 and 2019 the area around this plot changed in many aspects. In 2007 it was used for small holder agriculture and between 2016 and 2019 a power plant was built in the southern tip of the bog and the area is used for extraction of peat for electricity generation. </a:t>
            </a:r>
          </a:p>
        </p:txBody>
      </p:sp>
      <p:sp>
        <p:nvSpPr>
          <p:cNvPr id="16" name="Title 1">
            <a:extLst>
              <a:ext uri="{FF2B5EF4-FFF2-40B4-BE49-F238E27FC236}">
                <a16:creationId xmlns:a16="http://schemas.microsoft.com/office/drawing/2014/main" id="{D3DFF802-CD4D-4151-AF63-8984007B613D}"/>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Peatland</a:t>
            </a:r>
            <a:br>
              <a:rPr lang="en-US" sz="2400"/>
            </a:br>
            <a:r>
              <a:rPr lang="en-US" sz="2400"/>
              <a:t> </a:t>
            </a:r>
            <a:r>
              <a:rPr lang="en-US" sz="2000"/>
              <a:t>(</a:t>
            </a:r>
            <a:r>
              <a:rPr lang="en-US" sz="2000" err="1"/>
              <a:t>Muyaga</a:t>
            </a:r>
            <a:r>
              <a:rPr lang="en-US" sz="2000"/>
              <a:t>, Rwanda)</a:t>
            </a:r>
            <a:endParaRPr lang="en-US" sz="2400"/>
          </a:p>
        </p:txBody>
      </p:sp>
    </p:spTree>
    <p:extLst>
      <p:ext uri="{BB962C8B-B14F-4D97-AF65-F5344CB8AC3E}">
        <p14:creationId xmlns:p14="http://schemas.microsoft.com/office/powerpoint/2010/main" val="3990768481"/>
      </p:ext>
    </p:extLst>
  </p:cSld>
  <p:clrMapOvr>
    <a:masterClrMapping/>
  </p:clrMapOvr>
  <p:transition spd="slow">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609429" y="3756074"/>
            <a:ext cx="8345874" cy="1815882"/>
          </a:xfrm>
          <a:prstGeom prst="rect">
            <a:avLst/>
          </a:prstGeom>
        </p:spPr>
        <p:txBody>
          <a:bodyPr wrap="square">
            <a:spAutoFit/>
          </a:bodyPr>
          <a:lstStyle/>
          <a:p>
            <a:r>
              <a:rPr lang="en-US" sz="1600" dirty="0">
                <a:latin typeface="+mj-lt"/>
              </a:rPr>
              <a:t>Interpretation of NDVI graphic and Sentinel 2 NDVI image (20 m resolution):</a:t>
            </a:r>
          </a:p>
          <a:p>
            <a:pPr marL="285750" indent="-285750">
              <a:buFont typeface="Arial" panose="020B0604020202020204" pitchFamily="34" charset="0"/>
              <a:buChar char="•"/>
            </a:pPr>
            <a:r>
              <a:rPr lang="en-US" sz="1600" dirty="0">
                <a:latin typeface="+mj-lt"/>
              </a:rPr>
              <a:t>The land use conversion can be observed from the NDVI graph. Before 2016 the land use was agriculture (high NDVI values, high vegetation intensity). The peatland extraction commenced as the power plant was build.</a:t>
            </a:r>
          </a:p>
          <a:p>
            <a:pPr marL="285750" indent="-285750">
              <a:buFont typeface="Arial" panose="020B0604020202020204" pitchFamily="34" charset="0"/>
              <a:buChar char="•"/>
            </a:pPr>
            <a:r>
              <a:rPr lang="en-US" sz="1600" dirty="0">
                <a:latin typeface="+mj-lt"/>
              </a:rPr>
              <a:t>The Sentinel 2 false color mosaic shows the peatland in green (no vegetation) and the power plant in white/yellow. On the right side the river in purple and agricultural plantations in orange (vegetation) over the border with Burundi. </a:t>
            </a:r>
          </a:p>
        </p:txBody>
      </p:sp>
      <p:pic>
        <p:nvPicPr>
          <p:cNvPr id="3" name="Picture 2" descr="A screenshot of a cell phone&#10;&#10;Description automatically generated">
            <a:extLst>
              <a:ext uri="{FF2B5EF4-FFF2-40B4-BE49-F238E27FC236}">
                <a16:creationId xmlns:a16="http://schemas.microsoft.com/office/drawing/2014/main" id="{5AAC1F6E-5545-4BC7-8A3E-2E1F6537AF7C}"/>
              </a:ext>
            </a:extLst>
          </p:cNvPr>
          <p:cNvPicPr>
            <a:picLocks noChangeAspect="1"/>
          </p:cNvPicPr>
          <p:nvPr/>
        </p:nvPicPr>
        <p:blipFill rotWithShape="1">
          <a:blip r:embed="rId2">
            <a:extLst>
              <a:ext uri="{28A0092B-C50C-407E-A947-70E740481C1C}">
                <a14:useLocalDpi xmlns:a14="http://schemas.microsoft.com/office/drawing/2010/main" val="0"/>
              </a:ext>
            </a:extLst>
          </a:blip>
          <a:srcRect l="3967" t="8710" r="7737" b="6615"/>
          <a:stretch/>
        </p:blipFill>
        <p:spPr>
          <a:xfrm>
            <a:off x="234535" y="1449381"/>
            <a:ext cx="5073072" cy="2168302"/>
          </a:xfrm>
          <a:prstGeom prst="rect">
            <a:avLst/>
          </a:prstGeom>
        </p:spPr>
      </p:pic>
      <p:pic>
        <p:nvPicPr>
          <p:cNvPr id="5" name="Picture 4">
            <a:extLst>
              <a:ext uri="{FF2B5EF4-FFF2-40B4-BE49-F238E27FC236}">
                <a16:creationId xmlns:a16="http://schemas.microsoft.com/office/drawing/2014/main" id="{07152EBA-B96B-4C97-8240-EAFFB5783A6D}"/>
              </a:ext>
            </a:extLst>
          </p:cNvPr>
          <p:cNvPicPr>
            <a:picLocks noChangeAspect="1"/>
          </p:cNvPicPr>
          <p:nvPr/>
        </p:nvPicPr>
        <p:blipFill rotWithShape="1">
          <a:blip r:embed="rId3"/>
          <a:srcRect l="3137" r="2226" b="16819"/>
          <a:stretch/>
        </p:blipFill>
        <p:spPr>
          <a:xfrm>
            <a:off x="5045253" y="942944"/>
            <a:ext cx="3709687" cy="2674739"/>
          </a:xfrm>
          <a:prstGeom prst="rect">
            <a:avLst/>
          </a:prstGeom>
        </p:spPr>
      </p:pic>
      <p:sp>
        <p:nvSpPr>
          <p:cNvPr id="8" name="Title 1">
            <a:extLst>
              <a:ext uri="{FF2B5EF4-FFF2-40B4-BE49-F238E27FC236}">
                <a16:creationId xmlns:a16="http://schemas.microsoft.com/office/drawing/2014/main" id="{22A8D737-93E3-4C39-8942-6F0DC00EF8AF}"/>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Wetland – Peatland</a:t>
            </a:r>
            <a:br>
              <a:rPr lang="en-US" sz="2400"/>
            </a:br>
            <a:r>
              <a:rPr lang="en-US" sz="2400"/>
              <a:t> </a:t>
            </a:r>
            <a:r>
              <a:rPr lang="en-US" sz="2000"/>
              <a:t>(</a:t>
            </a:r>
            <a:r>
              <a:rPr lang="en-US" sz="2000" err="1"/>
              <a:t>Muyaga</a:t>
            </a:r>
            <a:r>
              <a:rPr lang="en-US" sz="2000"/>
              <a:t>, Rwanda)</a:t>
            </a:r>
            <a:endParaRPr lang="en-US" sz="2400"/>
          </a:p>
        </p:txBody>
      </p:sp>
      <p:sp>
        <p:nvSpPr>
          <p:cNvPr id="12" name="Oval 11">
            <a:extLst>
              <a:ext uri="{FF2B5EF4-FFF2-40B4-BE49-F238E27FC236}">
                <a16:creationId xmlns:a16="http://schemas.microsoft.com/office/drawing/2014/main" id="{C61D4795-4D1B-431C-865A-9FFF65AED1E3}"/>
              </a:ext>
            </a:extLst>
          </p:cNvPr>
          <p:cNvSpPr/>
          <p:nvPr/>
        </p:nvSpPr>
        <p:spPr>
          <a:xfrm flipH="1">
            <a:off x="2287362" y="2698767"/>
            <a:ext cx="295009" cy="229928"/>
          </a:xfrm>
          <a:prstGeom prst="ellipse">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2128835"/>
      </p:ext>
    </p:extLst>
  </p:cSld>
  <p:clrMapOvr>
    <a:masterClrMapping/>
  </p:clrMapOvr>
  <p:transition spd="slow">
    <p:cove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392416" y="1198090"/>
            <a:ext cx="3384376" cy="3139321"/>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Settlement</a:t>
            </a:r>
          </a:p>
          <a:p>
            <a:endParaRPr lang="en-US">
              <a:latin typeface="+mj-lt"/>
            </a:endParaRPr>
          </a:p>
          <a:p>
            <a:r>
              <a:rPr lang="en-US" b="1">
                <a:latin typeface="+mj-lt"/>
              </a:rPr>
              <a:t>Subcategory: </a:t>
            </a:r>
            <a:r>
              <a:rPr lang="en-US">
                <a:latin typeface="+mj-lt"/>
              </a:rPr>
              <a:t>City</a:t>
            </a:r>
          </a:p>
          <a:p>
            <a:endParaRPr lang="en-US">
              <a:latin typeface="+mj-lt"/>
            </a:endParaRPr>
          </a:p>
          <a:p>
            <a:r>
              <a:rPr lang="en-US" b="1">
                <a:latin typeface="+mj-lt"/>
              </a:rPr>
              <a:t>Description: </a:t>
            </a:r>
            <a:r>
              <a:rPr lang="en-US">
                <a:latin typeface="+mj-lt"/>
              </a:rPr>
              <a:t>The plot is located in the old medina of the coastal city of Essaouira in Morocco. </a:t>
            </a:r>
          </a:p>
          <a:p>
            <a:endParaRPr lang="en-US">
              <a:latin typeface="+mj-lt"/>
            </a:endParaRPr>
          </a:p>
          <a:p>
            <a:endParaRPr lang="en-US">
              <a:latin typeface="+mj-lt"/>
            </a:endParaRPr>
          </a:p>
        </p:txBody>
      </p:sp>
      <p:grpSp>
        <p:nvGrpSpPr>
          <p:cNvPr id="4" name="Group 3">
            <a:extLst>
              <a:ext uri="{FF2B5EF4-FFF2-40B4-BE49-F238E27FC236}">
                <a16:creationId xmlns:a16="http://schemas.microsoft.com/office/drawing/2014/main" id="{C1144F90-1210-49E3-A7FE-A573B8495E94}"/>
              </a:ext>
            </a:extLst>
          </p:cNvPr>
          <p:cNvGrpSpPr/>
          <p:nvPr/>
        </p:nvGrpSpPr>
        <p:grpSpPr>
          <a:xfrm>
            <a:off x="801857" y="1322363"/>
            <a:ext cx="4384555" cy="3947789"/>
            <a:chOff x="573213" y="1081335"/>
            <a:chExt cx="4613200" cy="4188817"/>
          </a:xfrm>
        </p:grpSpPr>
        <p:pic>
          <p:nvPicPr>
            <p:cNvPr id="2" name="Picture 1">
              <a:extLst>
                <a:ext uri="{FF2B5EF4-FFF2-40B4-BE49-F238E27FC236}">
                  <a16:creationId xmlns:a16="http://schemas.microsoft.com/office/drawing/2014/main" id="{FA46250E-6162-4AFE-B91E-ACD5BD0416B2}"/>
                </a:ext>
              </a:extLst>
            </p:cNvPr>
            <p:cNvPicPr>
              <a:picLocks noChangeAspect="1"/>
            </p:cNvPicPr>
            <p:nvPr/>
          </p:nvPicPr>
          <p:blipFill>
            <a:blip r:embed="rId2"/>
            <a:stretch>
              <a:fillRect/>
            </a:stretch>
          </p:blipFill>
          <p:spPr>
            <a:xfrm>
              <a:off x="573213" y="1081335"/>
              <a:ext cx="4613200" cy="4188817"/>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755577" y="1311197"/>
              <a:ext cx="1575617" cy="293911"/>
            </a:xfrm>
            <a:prstGeom prst="rect">
              <a:avLst/>
            </a:prstGeom>
          </p:spPr>
          <p:txBody>
            <a:bodyPr wrap="square">
              <a:spAutoFit/>
            </a:bodyPr>
            <a:lstStyle/>
            <a:p>
              <a:r>
                <a:rPr lang="en-US" sz="1200" b="1" dirty="0">
                  <a:solidFill>
                    <a:schemeClr val="bg1"/>
                  </a:solidFill>
                  <a:latin typeface="+mj-lt"/>
                </a:rPr>
                <a:t>Year 2020</a:t>
              </a:r>
            </a:p>
          </p:txBody>
        </p:sp>
      </p:grpSp>
      <p:grpSp>
        <p:nvGrpSpPr>
          <p:cNvPr id="6" name="Group 5">
            <a:extLst>
              <a:ext uri="{FF2B5EF4-FFF2-40B4-BE49-F238E27FC236}">
                <a16:creationId xmlns:a16="http://schemas.microsoft.com/office/drawing/2014/main" id="{D7140CB4-4086-4D46-BCE0-0C7ED6EB2D0B}"/>
              </a:ext>
            </a:extLst>
          </p:cNvPr>
          <p:cNvGrpSpPr/>
          <p:nvPr/>
        </p:nvGrpSpPr>
        <p:grpSpPr>
          <a:xfrm>
            <a:off x="6588224" y="5498849"/>
            <a:ext cx="2340768" cy="421452"/>
            <a:chOff x="5508104" y="487268"/>
            <a:chExt cx="2417561" cy="439453"/>
          </a:xfrm>
        </p:grpSpPr>
        <p:sp>
          <p:nvSpPr>
            <p:cNvPr id="7" name="Sun 6">
              <a:extLst>
                <a:ext uri="{FF2B5EF4-FFF2-40B4-BE49-F238E27FC236}">
                  <a16:creationId xmlns:a16="http://schemas.microsoft.com/office/drawing/2014/main" id="{2729F791-5FA1-45DC-8F0A-ACF2D6C8B3A5}"/>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4FA4C4-7DC7-44A5-BF45-55846BF55057}"/>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2" name="Title 1">
            <a:extLst>
              <a:ext uri="{FF2B5EF4-FFF2-40B4-BE49-F238E27FC236}">
                <a16:creationId xmlns:a16="http://schemas.microsoft.com/office/drawing/2014/main" id="{631A8B0E-40E3-4693-8CC1-9FC2C5B34800}"/>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City</a:t>
            </a:r>
            <a:br>
              <a:rPr lang="en-US" sz="2400"/>
            </a:br>
            <a:r>
              <a:rPr lang="en-US" sz="2400"/>
              <a:t> </a:t>
            </a:r>
            <a:r>
              <a:rPr lang="en-US" sz="2000"/>
              <a:t>(Essaouira, Morocco)</a:t>
            </a:r>
            <a:endParaRPr lang="en-US" sz="2400"/>
          </a:p>
        </p:txBody>
      </p:sp>
      <p:grpSp>
        <p:nvGrpSpPr>
          <p:cNvPr id="10" name="Group 9">
            <a:extLst>
              <a:ext uri="{FF2B5EF4-FFF2-40B4-BE49-F238E27FC236}">
                <a16:creationId xmlns:a16="http://schemas.microsoft.com/office/drawing/2014/main" id="{CD9B8577-D999-4E29-A120-AB442268EA51}"/>
              </a:ext>
            </a:extLst>
          </p:cNvPr>
          <p:cNvGrpSpPr/>
          <p:nvPr/>
        </p:nvGrpSpPr>
        <p:grpSpPr>
          <a:xfrm>
            <a:off x="687935" y="5375578"/>
            <a:ext cx="1993633" cy="369332"/>
            <a:chOff x="687935" y="5375578"/>
            <a:chExt cx="1993633" cy="369332"/>
          </a:xfrm>
        </p:grpSpPr>
        <p:sp>
          <p:nvSpPr>
            <p:cNvPr id="11" name="TextBox 10">
              <a:extLst>
                <a:ext uri="{FF2B5EF4-FFF2-40B4-BE49-F238E27FC236}">
                  <a16:creationId xmlns:a16="http://schemas.microsoft.com/office/drawing/2014/main" id="{73EC812B-2EC1-46AB-85FF-CB8473AA02EE}"/>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3" name="Graphic 12" descr="Earth globe Africa and Europe">
              <a:extLst>
                <a:ext uri="{FF2B5EF4-FFF2-40B4-BE49-F238E27FC236}">
                  <a16:creationId xmlns:a16="http://schemas.microsoft.com/office/drawing/2014/main" id="{0D613156-6443-46F2-9CD5-48406DA01F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367279224"/>
      </p:ext>
    </p:extLst>
  </p:cSld>
  <p:clrMapOvr>
    <a:masterClrMapping/>
  </p:clrMapOvr>
  <p:transition spd="slow">
    <p:cove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005E37-67D2-4592-B576-43F33232FABE}"/>
              </a:ext>
            </a:extLst>
          </p:cNvPr>
          <p:cNvPicPr>
            <a:picLocks noChangeAspect="1"/>
          </p:cNvPicPr>
          <p:nvPr/>
        </p:nvPicPr>
        <p:blipFill>
          <a:blip r:embed="rId2"/>
          <a:stretch>
            <a:fillRect/>
          </a:stretch>
        </p:blipFill>
        <p:spPr>
          <a:xfrm>
            <a:off x="4719914" y="1213769"/>
            <a:ext cx="3740722" cy="3470308"/>
          </a:xfrm>
          <a:prstGeom prst="rect">
            <a:avLst/>
          </a:prstGeom>
        </p:spPr>
      </p:pic>
      <p:pic>
        <p:nvPicPr>
          <p:cNvPr id="3" name="Picture 2">
            <a:extLst>
              <a:ext uri="{FF2B5EF4-FFF2-40B4-BE49-F238E27FC236}">
                <a16:creationId xmlns:a16="http://schemas.microsoft.com/office/drawing/2014/main" id="{4BCC8ABB-9089-4BC9-9265-FCE53CC38BF6}"/>
              </a:ext>
            </a:extLst>
          </p:cNvPr>
          <p:cNvPicPr>
            <a:picLocks noChangeAspect="1"/>
          </p:cNvPicPr>
          <p:nvPr/>
        </p:nvPicPr>
        <p:blipFill>
          <a:blip r:embed="rId3"/>
          <a:stretch>
            <a:fillRect/>
          </a:stretch>
        </p:blipFill>
        <p:spPr>
          <a:xfrm>
            <a:off x="635160" y="1213768"/>
            <a:ext cx="3802200" cy="3520313"/>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635160" y="4866514"/>
            <a:ext cx="8073900" cy="646331"/>
          </a:xfrm>
          <a:prstGeom prst="rect">
            <a:avLst/>
          </a:prstGeom>
        </p:spPr>
        <p:txBody>
          <a:bodyPr wrap="square">
            <a:spAutoFit/>
          </a:bodyPr>
          <a:lstStyle/>
          <a:p>
            <a:r>
              <a:rPr lang="en-US">
                <a:latin typeface="+mj-lt"/>
              </a:rPr>
              <a:t>Land use changes in time: In the medina of the city, no land use change would be expected as the city has been occupied since prehistoric times.</a:t>
            </a:r>
          </a:p>
        </p:txBody>
      </p:sp>
      <p:sp>
        <p:nvSpPr>
          <p:cNvPr id="12" name="Rectangle 11">
            <a:extLst>
              <a:ext uri="{FF2B5EF4-FFF2-40B4-BE49-F238E27FC236}">
                <a16:creationId xmlns:a16="http://schemas.microsoft.com/office/drawing/2014/main" id="{0714CEB7-B21C-41D7-87AA-9FC0669C0AB4}"/>
              </a:ext>
            </a:extLst>
          </p:cNvPr>
          <p:cNvSpPr/>
          <p:nvPr/>
        </p:nvSpPr>
        <p:spPr>
          <a:xfrm>
            <a:off x="755576" y="1553016"/>
            <a:ext cx="1575617" cy="276999"/>
          </a:xfrm>
          <a:prstGeom prst="rect">
            <a:avLst/>
          </a:prstGeom>
        </p:spPr>
        <p:txBody>
          <a:bodyPr wrap="square">
            <a:spAutoFit/>
          </a:bodyPr>
          <a:lstStyle/>
          <a:p>
            <a:r>
              <a:rPr lang="en-US" sz="1200">
                <a:solidFill>
                  <a:schemeClr val="bg1"/>
                </a:solidFill>
                <a:latin typeface="+mj-lt"/>
              </a:rPr>
              <a:t>Year 2007 </a:t>
            </a:r>
          </a:p>
        </p:txBody>
      </p:sp>
      <p:sp>
        <p:nvSpPr>
          <p:cNvPr id="13" name="Rectangle 12">
            <a:extLst>
              <a:ext uri="{FF2B5EF4-FFF2-40B4-BE49-F238E27FC236}">
                <a16:creationId xmlns:a16="http://schemas.microsoft.com/office/drawing/2014/main" id="{352C233A-E4E5-4F96-AC96-6080D88F7086}"/>
              </a:ext>
            </a:extLst>
          </p:cNvPr>
          <p:cNvSpPr/>
          <p:nvPr/>
        </p:nvSpPr>
        <p:spPr>
          <a:xfrm>
            <a:off x="4932040" y="1553016"/>
            <a:ext cx="1575617" cy="276999"/>
          </a:xfrm>
          <a:prstGeom prst="rect">
            <a:avLst/>
          </a:prstGeom>
        </p:spPr>
        <p:txBody>
          <a:bodyPr wrap="square">
            <a:spAutoFit/>
          </a:bodyPr>
          <a:lstStyle/>
          <a:p>
            <a:r>
              <a:rPr lang="en-US" sz="1200">
                <a:solidFill>
                  <a:schemeClr val="bg1"/>
                </a:solidFill>
                <a:latin typeface="+mj-lt"/>
              </a:rPr>
              <a:t>Year 2020</a:t>
            </a:r>
          </a:p>
        </p:txBody>
      </p:sp>
      <p:sp>
        <p:nvSpPr>
          <p:cNvPr id="10" name="Title 1">
            <a:extLst>
              <a:ext uri="{FF2B5EF4-FFF2-40B4-BE49-F238E27FC236}">
                <a16:creationId xmlns:a16="http://schemas.microsoft.com/office/drawing/2014/main" id="{92D14133-82B6-4D9E-A3D3-DDBCC2269449}"/>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City</a:t>
            </a:r>
            <a:br>
              <a:rPr lang="en-US" sz="2400"/>
            </a:br>
            <a:r>
              <a:rPr lang="en-US" sz="2400"/>
              <a:t> </a:t>
            </a:r>
            <a:r>
              <a:rPr lang="en-US" sz="2000"/>
              <a:t>(Essaouira, Morocco)</a:t>
            </a:r>
            <a:endParaRPr lang="en-US" sz="2400"/>
          </a:p>
        </p:txBody>
      </p:sp>
    </p:spTree>
    <p:extLst>
      <p:ext uri="{BB962C8B-B14F-4D97-AF65-F5344CB8AC3E}">
        <p14:creationId xmlns:p14="http://schemas.microsoft.com/office/powerpoint/2010/main" val="3735905863"/>
      </p:ext>
    </p:extLst>
  </p:cSld>
  <p:clrMapOvr>
    <a:masterClrMapping/>
  </p:clrMapOvr>
  <p:transition spd="slow">
    <p:cove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669578" y="4319488"/>
            <a:ext cx="7728520" cy="1477328"/>
          </a:xfrm>
          <a:prstGeom prst="rect">
            <a:avLst/>
          </a:prstGeom>
        </p:spPr>
        <p:txBody>
          <a:bodyPr wrap="square">
            <a:spAutoFit/>
          </a:bodyPr>
          <a:lstStyle/>
          <a:p>
            <a:r>
              <a:rPr lang="en-US" dirty="0">
                <a:latin typeface="+mj-lt"/>
              </a:rPr>
              <a:t>Interpretation of NDVI graphic: </a:t>
            </a:r>
          </a:p>
          <a:p>
            <a:r>
              <a:rPr lang="en-US" dirty="0">
                <a:latin typeface="+mj-lt"/>
              </a:rPr>
              <a:t>NDVI values close to and above 0 are expected as in this part of the city no trees are found. The variation of the value is due to differences on the illumination of the images (taken at different times of the day or affected by the seasonal tilting of the sun), shades and clouds.</a:t>
            </a:r>
          </a:p>
        </p:txBody>
      </p:sp>
      <p:pic>
        <p:nvPicPr>
          <p:cNvPr id="4" name="Picture 3" descr="A screenshot of a cell phone&#10;&#10;Description automatically generated">
            <a:extLst>
              <a:ext uri="{FF2B5EF4-FFF2-40B4-BE49-F238E27FC236}">
                <a16:creationId xmlns:a16="http://schemas.microsoft.com/office/drawing/2014/main" id="{31BFD783-52A0-496A-8CA0-D471B8D148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65" y="978892"/>
            <a:ext cx="7435930" cy="3314204"/>
          </a:xfrm>
          <a:prstGeom prst="rect">
            <a:avLst/>
          </a:prstGeom>
        </p:spPr>
      </p:pic>
      <p:sp>
        <p:nvSpPr>
          <p:cNvPr id="8" name="Title 1">
            <a:extLst>
              <a:ext uri="{FF2B5EF4-FFF2-40B4-BE49-F238E27FC236}">
                <a16:creationId xmlns:a16="http://schemas.microsoft.com/office/drawing/2014/main" id="{24FF39C2-A876-4F58-9B28-90AB7A9581E1}"/>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City</a:t>
            </a:r>
            <a:br>
              <a:rPr lang="en-US" sz="2400"/>
            </a:br>
            <a:r>
              <a:rPr lang="en-US" sz="2400"/>
              <a:t> </a:t>
            </a:r>
            <a:r>
              <a:rPr lang="en-US" sz="2000"/>
              <a:t>(Essaouira, Morocco)</a:t>
            </a:r>
            <a:endParaRPr lang="en-US" sz="2400"/>
          </a:p>
        </p:txBody>
      </p:sp>
    </p:spTree>
    <p:extLst>
      <p:ext uri="{BB962C8B-B14F-4D97-AF65-F5344CB8AC3E}">
        <p14:creationId xmlns:p14="http://schemas.microsoft.com/office/powerpoint/2010/main" val="3474758845"/>
      </p:ext>
    </p:extLst>
  </p:cSld>
  <p:clrMapOvr>
    <a:masterClrMapping/>
  </p:clrMapOvr>
  <p:transition spd="slow">
    <p:cove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4865343" y="772109"/>
            <a:ext cx="4165267" cy="2862322"/>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Settlement</a:t>
            </a:r>
          </a:p>
          <a:p>
            <a:endParaRPr lang="en-US">
              <a:latin typeface="+mj-lt"/>
            </a:endParaRPr>
          </a:p>
          <a:p>
            <a:r>
              <a:rPr lang="en-US" b="1">
                <a:latin typeface="+mj-lt"/>
              </a:rPr>
              <a:t>Subcategory: </a:t>
            </a:r>
            <a:r>
              <a:rPr lang="en-US">
                <a:latin typeface="+mj-lt"/>
              </a:rPr>
              <a:t>Infrastructure</a:t>
            </a:r>
          </a:p>
          <a:p>
            <a:endParaRPr lang="en-US">
              <a:latin typeface="+mj-lt"/>
            </a:endParaRPr>
          </a:p>
          <a:p>
            <a:r>
              <a:rPr lang="en-US" b="1">
                <a:latin typeface="+mj-lt"/>
              </a:rPr>
              <a:t>Description: </a:t>
            </a:r>
            <a:r>
              <a:rPr lang="en-US">
                <a:latin typeface="+mj-lt"/>
              </a:rPr>
              <a:t>The plot is located in the port in Hamburg on the sidelines of the Elbe river. </a:t>
            </a:r>
          </a:p>
          <a:p>
            <a:endParaRPr lang="en-US">
              <a:latin typeface="+mj-lt"/>
            </a:endParaRPr>
          </a:p>
          <a:p>
            <a:endParaRPr lang="en-US">
              <a:latin typeface="+mj-lt"/>
            </a:endParaRPr>
          </a:p>
        </p:txBody>
      </p:sp>
      <p:grpSp>
        <p:nvGrpSpPr>
          <p:cNvPr id="6" name="Group 5">
            <a:extLst>
              <a:ext uri="{FF2B5EF4-FFF2-40B4-BE49-F238E27FC236}">
                <a16:creationId xmlns:a16="http://schemas.microsoft.com/office/drawing/2014/main" id="{BCDAA16C-F521-481F-864B-3BBF154B85B0}"/>
              </a:ext>
            </a:extLst>
          </p:cNvPr>
          <p:cNvGrpSpPr/>
          <p:nvPr/>
        </p:nvGrpSpPr>
        <p:grpSpPr>
          <a:xfrm>
            <a:off x="708263" y="1557588"/>
            <a:ext cx="3945706" cy="3742824"/>
            <a:chOff x="604959" y="1068327"/>
            <a:chExt cx="3945706" cy="3742824"/>
          </a:xfrm>
        </p:grpSpPr>
        <p:pic>
          <p:nvPicPr>
            <p:cNvPr id="13" name="Picture 12">
              <a:extLst>
                <a:ext uri="{FF2B5EF4-FFF2-40B4-BE49-F238E27FC236}">
                  <a16:creationId xmlns:a16="http://schemas.microsoft.com/office/drawing/2014/main" id="{C897FB88-251A-4D02-8F72-D14CC2167B66}"/>
                </a:ext>
              </a:extLst>
            </p:cNvPr>
            <p:cNvPicPr>
              <a:picLocks noChangeAspect="1"/>
            </p:cNvPicPr>
            <p:nvPr/>
          </p:nvPicPr>
          <p:blipFill>
            <a:blip r:embed="rId2"/>
            <a:stretch>
              <a:fillRect/>
            </a:stretch>
          </p:blipFill>
          <p:spPr>
            <a:xfrm>
              <a:off x="604959" y="1068327"/>
              <a:ext cx="3945706" cy="3742824"/>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827584" y="1351801"/>
              <a:ext cx="1575617" cy="276999"/>
            </a:xfrm>
            <a:prstGeom prst="rect">
              <a:avLst/>
            </a:prstGeom>
          </p:spPr>
          <p:txBody>
            <a:bodyPr wrap="square">
              <a:spAutoFit/>
            </a:bodyPr>
            <a:lstStyle/>
            <a:p>
              <a:r>
                <a:rPr lang="en-US" sz="1200" b="1" dirty="0">
                  <a:solidFill>
                    <a:schemeClr val="bg1"/>
                  </a:solidFill>
                  <a:latin typeface="+mj-lt"/>
                </a:rPr>
                <a:t>Year 2019</a:t>
              </a:r>
            </a:p>
          </p:txBody>
        </p:sp>
      </p:grpSp>
      <p:grpSp>
        <p:nvGrpSpPr>
          <p:cNvPr id="10" name="Group 9">
            <a:extLst>
              <a:ext uri="{FF2B5EF4-FFF2-40B4-BE49-F238E27FC236}">
                <a16:creationId xmlns:a16="http://schemas.microsoft.com/office/drawing/2014/main" id="{4118B904-1FE1-4E5B-951A-EC3C09EC55E8}"/>
              </a:ext>
            </a:extLst>
          </p:cNvPr>
          <p:cNvGrpSpPr/>
          <p:nvPr/>
        </p:nvGrpSpPr>
        <p:grpSpPr>
          <a:xfrm>
            <a:off x="6588224" y="5498849"/>
            <a:ext cx="2340768" cy="421452"/>
            <a:chOff x="5508104" y="487268"/>
            <a:chExt cx="2417561" cy="439453"/>
          </a:xfrm>
        </p:grpSpPr>
        <p:sp>
          <p:nvSpPr>
            <p:cNvPr id="11" name="Sun 10">
              <a:extLst>
                <a:ext uri="{FF2B5EF4-FFF2-40B4-BE49-F238E27FC236}">
                  <a16:creationId xmlns:a16="http://schemas.microsoft.com/office/drawing/2014/main" id="{BD48361C-2A47-4386-BA5C-4A92B7558533}"/>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C25A12-C843-41C3-9613-FDCA11A8543A}"/>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pic>
        <p:nvPicPr>
          <p:cNvPr id="14" name="Picture 13">
            <a:extLst>
              <a:ext uri="{FF2B5EF4-FFF2-40B4-BE49-F238E27FC236}">
                <a16:creationId xmlns:a16="http://schemas.microsoft.com/office/drawing/2014/main" id="{BF4D74F5-F7C1-47EB-9D98-CAA60246CAAC}"/>
              </a:ext>
            </a:extLst>
          </p:cNvPr>
          <p:cNvPicPr>
            <a:picLocks noChangeAspect="1"/>
          </p:cNvPicPr>
          <p:nvPr/>
        </p:nvPicPr>
        <p:blipFill rotWithShape="1">
          <a:blip r:embed="rId3"/>
          <a:srcRect l="16353" t="28040" r="23739"/>
          <a:stretch/>
        </p:blipFill>
        <p:spPr>
          <a:xfrm>
            <a:off x="4865343" y="3176844"/>
            <a:ext cx="2129120" cy="2111942"/>
          </a:xfrm>
          <a:prstGeom prst="rect">
            <a:avLst/>
          </a:prstGeom>
        </p:spPr>
      </p:pic>
      <p:sp>
        <p:nvSpPr>
          <p:cNvPr id="15" name="Title 1">
            <a:extLst>
              <a:ext uri="{FF2B5EF4-FFF2-40B4-BE49-F238E27FC236}">
                <a16:creationId xmlns:a16="http://schemas.microsoft.com/office/drawing/2014/main" id="{B35C749B-5C71-42F2-B9BE-BA43B4AE35D7}"/>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Infrastructure</a:t>
            </a:r>
            <a:br>
              <a:rPr lang="en-US" sz="2400"/>
            </a:br>
            <a:r>
              <a:rPr lang="en-US" sz="2400"/>
              <a:t> </a:t>
            </a:r>
            <a:r>
              <a:rPr lang="en-US" sz="2000"/>
              <a:t>(Hamburg, Germany)</a:t>
            </a:r>
            <a:endParaRPr lang="en-US" sz="2400"/>
          </a:p>
        </p:txBody>
      </p:sp>
      <p:grpSp>
        <p:nvGrpSpPr>
          <p:cNvPr id="16" name="Group 15">
            <a:extLst>
              <a:ext uri="{FF2B5EF4-FFF2-40B4-BE49-F238E27FC236}">
                <a16:creationId xmlns:a16="http://schemas.microsoft.com/office/drawing/2014/main" id="{06856774-D4CF-4691-ACE5-8110AF1F662D}"/>
              </a:ext>
            </a:extLst>
          </p:cNvPr>
          <p:cNvGrpSpPr/>
          <p:nvPr/>
        </p:nvGrpSpPr>
        <p:grpSpPr>
          <a:xfrm>
            <a:off x="687935" y="5375578"/>
            <a:ext cx="1993633" cy="369332"/>
            <a:chOff x="687935" y="5375578"/>
            <a:chExt cx="1993633" cy="369332"/>
          </a:xfrm>
        </p:grpSpPr>
        <p:sp>
          <p:nvSpPr>
            <p:cNvPr id="17" name="TextBox 16">
              <a:extLst>
                <a:ext uri="{FF2B5EF4-FFF2-40B4-BE49-F238E27FC236}">
                  <a16:creationId xmlns:a16="http://schemas.microsoft.com/office/drawing/2014/main" id="{8E469502-21A2-4BD3-AD59-AB281EC39609}"/>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4"/>
                </a:rPr>
                <a:t>View in Google Earth </a:t>
              </a:r>
              <a:endParaRPr lang="en-US" sz="1200" dirty="0">
                <a:latin typeface="+mj-lt"/>
              </a:endParaRPr>
            </a:p>
          </p:txBody>
        </p:sp>
        <p:pic>
          <p:nvPicPr>
            <p:cNvPr id="18" name="Graphic 17" descr="Earth globe Africa and Europe">
              <a:extLst>
                <a:ext uri="{FF2B5EF4-FFF2-40B4-BE49-F238E27FC236}">
                  <a16:creationId xmlns:a16="http://schemas.microsoft.com/office/drawing/2014/main" id="{608DCA4C-2429-4DAC-963F-C0CB624D758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958876515"/>
      </p:ext>
    </p:extLst>
  </p:cSld>
  <p:clrMapOvr>
    <a:masterClrMapping/>
  </p:clrMapOvr>
  <p:transition spd="slow">
    <p:cove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5630313" y="1246629"/>
            <a:ext cx="3175421" cy="4801314"/>
          </a:xfrm>
          <a:prstGeom prst="rect">
            <a:avLst/>
          </a:prstGeom>
        </p:spPr>
        <p:txBody>
          <a:bodyPr wrap="square">
            <a:spAutoFit/>
          </a:bodyPr>
          <a:lstStyle/>
          <a:p>
            <a:r>
              <a:rPr lang="en-US" dirty="0">
                <a:latin typeface="+mj-lt"/>
              </a:rPr>
              <a:t>Interpretation of NDVI graphs: </a:t>
            </a:r>
          </a:p>
          <a:p>
            <a:endParaRPr lang="en-US" dirty="0">
              <a:latin typeface="+mj-lt"/>
            </a:endParaRPr>
          </a:p>
          <a:p>
            <a:pPr marL="285750" indent="-285750">
              <a:buFont typeface="Arial" panose="020B0604020202020204" pitchFamily="34" charset="0"/>
              <a:buChar char="•"/>
            </a:pPr>
            <a:r>
              <a:rPr lang="en-US" dirty="0">
                <a:latin typeface="+mj-lt"/>
              </a:rPr>
              <a:t>Sentinel 2 (20 m pixel): NDVI values close to 0 concords with the VHR images from Google Earth. Variation due to clouds/shades and illumination conditions.</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MODIS (250 m pixel): NDVI values between 0 and 0,25 means the surroundings of the plot with green areas are also being considered. </a:t>
            </a:r>
          </a:p>
        </p:txBody>
      </p:sp>
      <p:pic>
        <p:nvPicPr>
          <p:cNvPr id="4" name="Picture 3" descr="A screenshot of a cell phone&#10;&#10;Description automatically generated">
            <a:extLst>
              <a:ext uri="{FF2B5EF4-FFF2-40B4-BE49-F238E27FC236}">
                <a16:creationId xmlns:a16="http://schemas.microsoft.com/office/drawing/2014/main" id="{2C7541B6-F6CB-4B0A-AC20-BADF6722E905}"/>
              </a:ext>
            </a:extLst>
          </p:cNvPr>
          <p:cNvPicPr>
            <a:picLocks noChangeAspect="1"/>
          </p:cNvPicPr>
          <p:nvPr/>
        </p:nvPicPr>
        <p:blipFill rotWithShape="1">
          <a:blip r:embed="rId2">
            <a:extLst>
              <a:ext uri="{28A0092B-C50C-407E-A947-70E740481C1C}">
                <a14:useLocalDpi xmlns:a14="http://schemas.microsoft.com/office/drawing/2010/main" val="0"/>
              </a:ext>
            </a:extLst>
          </a:blip>
          <a:srcRect l="3857" t="8890" r="7846" b="4080"/>
          <a:stretch/>
        </p:blipFill>
        <p:spPr>
          <a:xfrm>
            <a:off x="412624" y="1279187"/>
            <a:ext cx="4967733" cy="21823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0C0DC13-A992-472F-9B32-44236DFE9E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22" t="9615" r="8980" b="4781"/>
          <a:stretch/>
        </p:blipFill>
        <p:spPr>
          <a:xfrm>
            <a:off x="496888" y="3594295"/>
            <a:ext cx="4799207" cy="2073771"/>
          </a:xfrm>
          <a:prstGeom prst="rect">
            <a:avLst/>
          </a:prstGeom>
        </p:spPr>
      </p:pic>
      <p:sp>
        <p:nvSpPr>
          <p:cNvPr id="8" name="Title 1">
            <a:extLst>
              <a:ext uri="{FF2B5EF4-FFF2-40B4-BE49-F238E27FC236}">
                <a16:creationId xmlns:a16="http://schemas.microsoft.com/office/drawing/2014/main" id="{05F22DE3-171B-4016-AD72-57D50E0DB60D}"/>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Infrastructure</a:t>
            </a:r>
            <a:br>
              <a:rPr lang="en-US" sz="2400"/>
            </a:br>
            <a:r>
              <a:rPr lang="en-US" sz="2400"/>
              <a:t> </a:t>
            </a:r>
            <a:r>
              <a:rPr lang="en-US" sz="2000"/>
              <a:t>(Hamburg, Germany)</a:t>
            </a:r>
            <a:endParaRPr lang="en-US" sz="2400"/>
          </a:p>
        </p:txBody>
      </p:sp>
    </p:spTree>
    <p:extLst>
      <p:ext uri="{BB962C8B-B14F-4D97-AF65-F5344CB8AC3E}">
        <p14:creationId xmlns:p14="http://schemas.microsoft.com/office/powerpoint/2010/main" val="2360016616"/>
      </p:ext>
    </p:extLst>
  </p:cSld>
  <p:clrMapOvr>
    <a:masterClrMapping/>
  </p:clrMapOvr>
  <p:transition spd="slow">
    <p:cove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69A1DD-8AF6-4E29-9295-BFA126341D26}"/>
              </a:ext>
            </a:extLst>
          </p:cNvPr>
          <p:cNvPicPr>
            <a:picLocks noChangeAspect="1"/>
          </p:cNvPicPr>
          <p:nvPr/>
        </p:nvPicPr>
        <p:blipFill>
          <a:blip r:embed="rId2"/>
          <a:stretch>
            <a:fillRect/>
          </a:stretch>
        </p:blipFill>
        <p:spPr>
          <a:xfrm>
            <a:off x="496888" y="1427809"/>
            <a:ext cx="4728526" cy="3954899"/>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639279" y="1427809"/>
            <a:ext cx="3110286" cy="3416320"/>
          </a:xfrm>
          <a:prstGeom prst="rect">
            <a:avLst/>
          </a:prstGeom>
        </p:spPr>
        <p:txBody>
          <a:bodyPr wrap="square">
            <a:spAutoFit/>
          </a:bodyPr>
          <a:lstStyle/>
          <a:p>
            <a:endParaRPr lang="en-US">
              <a:latin typeface="+mj-lt"/>
            </a:endParaRPr>
          </a:p>
          <a:p>
            <a:r>
              <a:rPr lang="en-US" b="1">
                <a:latin typeface="+mj-lt"/>
              </a:rPr>
              <a:t>Category: </a:t>
            </a:r>
            <a:r>
              <a:rPr lang="en-US">
                <a:latin typeface="+mj-lt"/>
              </a:rPr>
              <a:t>Settlement</a:t>
            </a:r>
          </a:p>
          <a:p>
            <a:endParaRPr lang="en-US">
              <a:latin typeface="+mj-lt"/>
            </a:endParaRPr>
          </a:p>
          <a:p>
            <a:r>
              <a:rPr lang="en-US" b="1">
                <a:latin typeface="+mj-lt"/>
              </a:rPr>
              <a:t>Subcategory: </a:t>
            </a:r>
            <a:r>
              <a:rPr lang="en-US">
                <a:latin typeface="+mj-lt"/>
              </a:rPr>
              <a:t>Mining</a:t>
            </a:r>
          </a:p>
          <a:p>
            <a:endParaRPr lang="en-US">
              <a:latin typeface="+mj-lt"/>
            </a:endParaRPr>
          </a:p>
          <a:p>
            <a:r>
              <a:rPr lang="en-US" b="1">
                <a:latin typeface="+mj-lt"/>
              </a:rPr>
              <a:t>Description: </a:t>
            </a:r>
            <a:r>
              <a:rPr lang="en-US">
                <a:latin typeface="+mj-lt"/>
              </a:rPr>
              <a:t>The plot is located in the </a:t>
            </a:r>
            <a:r>
              <a:rPr lang="en-US" err="1">
                <a:latin typeface="+mj-lt"/>
              </a:rPr>
              <a:t>Hambach</a:t>
            </a:r>
            <a:r>
              <a:rPr lang="en-US">
                <a:latin typeface="+mj-lt"/>
              </a:rPr>
              <a:t> coal mine in North Rhine Westphalia. </a:t>
            </a:r>
          </a:p>
          <a:p>
            <a:endParaRPr lang="en-US">
              <a:latin typeface="+mj-lt"/>
            </a:endParaRPr>
          </a:p>
          <a:p>
            <a:endParaRPr lang="en-US">
              <a:latin typeface="+mj-lt"/>
            </a:endParaRPr>
          </a:p>
          <a:p>
            <a:endParaRPr lang="en-US">
              <a:latin typeface="+mj-lt"/>
            </a:endParaRPr>
          </a:p>
        </p:txBody>
      </p:sp>
      <p:sp>
        <p:nvSpPr>
          <p:cNvPr id="8" name="Rectangle 7">
            <a:extLst>
              <a:ext uri="{FF2B5EF4-FFF2-40B4-BE49-F238E27FC236}">
                <a16:creationId xmlns:a16="http://schemas.microsoft.com/office/drawing/2014/main" id="{782BD814-8785-4D89-842E-D32731514DBE}"/>
              </a:ext>
            </a:extLst>
          </p:cNvPr>
          <p:cNvSpPr/>
          <p:nvPr/>
        </p:nvSpPr>
        <p:spPr>
          <a:xfrm>
            <a:off x="636961" y="1732609"/>
            <a:ext cx="1575617" cy="276999"/>
          </a:xfrm>
          <a:prstGeom prst="rect">
            <a:avLst/>
          </a:prstGeom>
        </p:spPr>
        <p:txBody>
          <a:bodyPr wrap="square">
            <a:spAutoFit/>
          </a:bodyPr>
          <a:lstStyle/>
          <a:p>
            <a:r>
              <a:rPr lang="en-US" sz="1200" b="1" dirty="0">
                <a:solidFill>
                  <a:schemeClr val="bg1"/>
                </a:solidFill>
                <a:latin typeface="+mj-lt"/>
              </a:rPr>
              <a:t>Year 2018</a:t>
            </a:r>
          </a:p>
        </p:txBody>
      </p:sp>
      <p:grpSp>
        <p:nvGrpSpPr>
          <p:cNvPr id="6" name="Group 5">
            <a:extLst>
              <a:ext uri="{FF2B5EF4-FFF2-40B4-BE49-F238E27FC236}">
                <a16:creationId xmlns:a16="http://schemas.microsoft.com/office/drawing/2014/main" id="{D7140CB4-4086-4D46-BCE0-0C7ED6EB2D0B}"/>
              </a:ext>
            </a:extLst>
          </p:cNvPr>
          <p:cNvGrpSpPr/>
          <p:nvPr/>
        </p:nvGrpSpPr>
        <p:grpSpPr>
          <a:xfrm>
            <a:off x="6588224" y="5498849"/>
            <a:ext cx="2340768" cy="421452"/>
            <a:chOff x="5508104" y="487268"/>
            <a:chExt cx="2417561" cy="439453"/>
          </a:xfrm>
        </p:grpSpPr>
        <p:sp>
          <p:nvSpPr>
            <p:cNvPr id="7" name="Sun 6">
              <a:extLst>
                <a:ext uri="{FF2B5EF4-FFF2-40B4-BE49-F238E27FC236}">
                  <a16:creationId xmlns:a16="http://schemas.microsoft.com/office/drawing/2014/main" id="{2729F791-5FA1-45DC-8F0A-ACF2D6C8B3A5}"/>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4FA4C4-7DC7-44A5-BF45-55846BF55057}"/>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1" name="Title 1">
            <a:extLst>
              <a:ext uri="{FF2B5EF4-FFF2-40B4-BE49-F238E27FC236}">
                <a16:creationId xmlns:a16="http://schemas.microsoft.com/office/drawing/2014/main" id="{371198B9-1A4B-4453-AF19-81DFE22DFE8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Mining</a:t>
            </a:r>
            <a:br>
              <a:rPr lang="en-US" sz="2400"/>
            </a:br>
            <a:r>
              <a:rPr lang="en-US" sz="2400"/>
              <a:t> </a:t>
            </a:r>
            <a:r>
              <a:rPr lang="en-US" sz="2000"/>
              <a:t>(North Rhine Westphalia, Germany)</a:t>
            </a:r>
            <a:endParaRPr lang="en-US" sz="2400"/>
          </a:p>
        </p:txBody>
      </p:sp>
      <p:grpSp>
        <p:nvGrpSpPr>
          <p:cNvPr id="10" name="Group 9">
            <a:extLst>
              <a:ext uri="{FF2B5EF4-FFF2-40B4-BE49-F238E27FC236}">
                <a16:creationId xmlns:a16="http://schemas.microsoft.com/office/drawing/2014/main" id="{3495B990-34A0-4B25-83DF-929D78370B8D}"/>
              </a:ext>
            </a:extLst>
          </p:cNvPr>
          <p:cNvGrpSpPr/>
          <p:nvPr/>
        </p:nvGrpSpPr>
        <p:grpSpPr>
          <a:xfrm>
            <a:off x="687935" y="5375578"/>
            <a:ext cx="1993633" cy="369332"/>
            <a:chOff x="687935" y="5375578"/>
            <a:chExt cx="1993633" cy="369332"/>
          </a:xfrm>
        </p:grpSpPr>
        <p:sp>
          <p:nvSpPr>
            <p:cNvPr id="12" name="TextBox 11">
              <a:extLst>
                <a:ext uri="{FF2B5EF4-FFF2-40B4-BE49-F238E27FC236}">
                  <a16:creationId xmlns:a16="http://schemas.microsoft.com/office/drawing/2014/main" id="{7A2CF567-4E2E-4158-AB8B-10890655A680}"/>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3"/>
                </a:rPr>
                <a:t>View in Google Earth </a:t>
              </a:r>
              <a:endParaRPr lang="en-US" sz="1200" dirty="0">
                <a:latin typeface="+mj-lt"/>
              </a:endParaRPr>
            </a:p>
          </p:txBody>
        </p:sp>
        <p:pic>
          <p:nvPicPr>
            <p:cNvPr id="13" name="Graphic 12" descr="Earth globe Africa and Europe">
              <a:extLst>
                <a:ext uri="{FF2B5EF4-FFF2-40B4-BE49-F238E27FC236}">
                  <a16:creationId xmlns:a16="http://schemas.microsoft.com/office/drawing/2014/main" id="{796B15C8-E063-4E91-A3BA-485B3DB7E6B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2739245225"/>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9D47-9D06-4EE7-9164-78138C91C565}"/>
              </a:ext>
            </a:extLst>
          </p:cNvPr>
          <p:cNvSpPr>
            <a:spLocks noGrp="1"/>
          </p:cNvSpPr>
          <p:nvPr>
            <p:ph type="title"/>
          </p:nvPr>
        </p:nvSpPr>
        <p:spPr/>
        <p:txBody>
          <a:bodyPr>
            <a:noAutofit/>
          </a:bodyPr>
          <a:lstStyle/>
          <a:p>
            <a:r>
              <a:rPr lang="en-US" sz="3200" b="0"/>
              <a:t>Which satellite images and graphics can you find in the GEE app</a:t>
            </a:r>
            <a:r>
              <a:rPr lang="en-US" sz="3600" b="0"/>
              <a:t>?</a:t>
            </a:r>
          </a:p>
        </p:txBody>
      </p:sp>
      <p:sp>
        <p:nvSpPr>
          <p:cNvPr id="6" name="Rectangle 5">
            <a:extLst>
              <a:ext uri="{FF2B5EF4-FFF2-40B4-BE49-F238E27FC236}">
                <a16:creationId xmlns:a16="http://schemas.microsoft.com/office/drawing/2014/main" id="{48019BB5-64E6-4429-B30F-6C52DF176CD6}"/>
              </a:ext>
            </a:extLst>
          </p:cNvPr>
          <p:cNvSpPr/>
          <p:nvPr/>
        </p:nvSpPr>
        <p:spPr>
          <a:xfrm>
            <a:off x="6228184" y="3199850"/>
            <a:ext cx="2232248" cy="338554"/>
          </a:xfrm>
          <a:prstGeom prst="rect">
            <a:avLst/>
          </a:prstGeom>
        </p:spPr>
        <p:txBody>
          <a:bodyPr wrap="square">
            <a:spAutoFit/>
          </a:bodyPr>
          <a:lstStyle/>
          <a:p>
            <a:endParaRPr lang="en-US" sz="1600">
              <a:latin typeface="+mj-lt"/>
            </a:endParaRPr>
          </a:p>
        </p:txBody>
      </p:sp>
      <p:sp>
        <p:nvSpPr>
          <p:cNvPr id="9" name="Rectangle 8">
            <a:extLst>
              <a:ext uri="{FF2B5EF4-FFF2-40B4-BE49-F238E27FC236}">
                <a16:creationId xmlns:a16="http://schemas.microsoft.com/office/drawing/2014/main" id="{81AF5AAD-599D-4E19-90BE-CD6C8367A916}"/>
              </a:ext>
            </a:extLst>
          </p:cNvPr>
          <p:cNvSpPr/>
          <p:nvPr/>
        </p:nvSpPr>
        <p:spPr>
          <a:xfrm>
            <a:off x="492274" y="1830244"/>
            <a:ext cx="8229600" cy="1938992"/>
          </a:xfrm>
          <a:prstGeom prst="rect">
            <a:avLst/>
          </a:prstGeom>
        </p:spPr>
        <p:txBody>
          <a:bodyPr wrap="square" anchor="t">
            <a:spAutoFit/>
          </a:bodyPr>
          <a:lstStyle/>
          <a:p>
            <a:r>
              <a:rPr lang="en-US" sz="2400" b="1">
                <a:latin typeface="+mj-lt"/>
              </a:rPr>
              <a:t>Spatial and temporal resolution of satellite images: </a:t>
            </a:r>
          </a:p>
          <a:p>
            <a:endParaRPr lang="en-US" sz="2400" b="1">
              <a:latin typeface="+mj-lt"/>
            </a:endParaRPr>
          </a:p>
          <a:p>
            <a:endParaRPr lang="en-US" sz="2400" b="1">
              <a:latin typeface="+mj-lt"/>
            </a:endParaRPr>
          </a:p>
          <a:p>
            <a:endParaRPr lang="en-US" sz="2400" b="1">
              <a:latin typeface="+mj-lt"/>
            </a:endParaRPr>
          </a:p>
          <a:p>
            <a:endParaRPr lang="en-US" sz="2400">
              <a:latin typeface="+mj-lt"/>
            </a:endParaRPr>
          </a:p>
        </p:txBody>
      </p:sp>
      <p:graphicFrame>
        <p:nvGraphicFramePr>
          <p:cNvPr id="3" name="Table 3">
            <a:extLst>
              <a:ext uri="{FF2B5EF4-FFF2-40B4-BE49-F238E27FC236}">
                <a16:creationId xmlns:a16="http://schemas.microsoft.com/office/drawing/2014/main" id="{29EA44F8-FC58-473B-B442-76207C03D59F}"/>
              </a:ext>
            </a:extLst>
          </p:cNvPr>
          <p:cNvGraphicFramePr>
            <a:graphicFrameLocks noGrp="1"/>
          </p:cNvGraphicFramePr>
          <p:nvPr>
            <p:extLst>
              <p:ext uri="{D42A27DB-BD31-4B8C-83A1-F6EECF244321}">
                <p14:modId xmlns:p14="http://schemas.microsoft.com/office/powerpoint/2010/main" val="2080338248"/>
              </p:ext>
            </p:extLst>
          </p:nvPr>
        </p:nvGraphicFramePr>
        <p:xfrm>
          <a:off x="587921" y="2420888"/>
          <a:ext cx="7872511" cy="3108960"/>
        </p:xfrm>
        <a:graphic>
          <a:graphicData uri="http://schemas.openxmlformats.org/drawingml/2006/table">
            <a:tbl>
              <a:tblPr firstRow="1" bandRow="1">
                <a:tableStyleId>{5C22544A-7EE6-4342-B048-85BDC9FD1C3A}</a:tableStyleId>
              </a:tblPr>
              <a:tblGrid>
                <a:gridCol w="1472566">
                  <a:extLst>
                    <a:ext uri="{9D8B030D-6E8A-4147-A177-3AD203B41FA5}">
                      <a16:colId xmlns:a16="http://schemas.microsoft.com/office/drawing/2014/main" val="1471645368"/>
                    </a:ext>
                  </a:extLst>
                </a:gridCol>
                <a:gridCol w="2013472">
                  <a:extLst>
                    <a:ext uri="{9D8B030D-6E8A-4147-A177-3AD203B41FA5}">
                      <a16:colId xmlns:a16="http://schemas.microsoft.com/office/drawing/2014/main" val="4116062194"/>
                    </a:ext>
                  </a:extLst>
                </a:gridCol>
                <a:gridCol w="2298241">
                  <a:extLst>
                    <a:ext uri="{9D8B030D-6E8A-4147-A177-3AD203B41FA5}">
                      <a16:colId xmlns:a16="http://schemas.microsoft.com/office/drawing/2014/main" val="2087641539"/>
                    </a:ext>
                  </a:extLst>
                </a:gridCol>
                <a:gridCol w="2088232">
                  <a:extLst>
                    <a:ext uri="{9D8B030D-6E8A-4147-A177-3AD203B41FA5}">
                      <a16:colId xmlns:a16="http://schemas.microsoft.com/office/drawing/2014/main" val="3848856064"/>
                    </a:ext>
                  </a:extLst>
                </a:gridCol>
              </a:tblGrid>
              <a:tr h="360586">
                <a:tc>
                  <a:txBody>
                    <a:bodyPr/>
                    <a:lstStyle/>
                    <a:p>
                      <a:r>
                        <a:rPr lang="en-US">
                          <a:latin typeface="+mj-lt"/>
                        </a:rPr>
                        <a:t>Satellite</a:t>
                      </a:r>
                    </a:p>
                  </a:txBody>
                  <a:tcPr/>
                </a:tc>
                <a:tc>
                  <a:txBody>
                    <a:bodyPr/>
                    <a:lstStyle/>
                    <a:p>
                      <a:r>
                        <a:rPr lang="en-US">
                          <a:latin typeface="+mj-lt"/>
                        </a:rPr>
                        <a:t>Spatial resolution</a:t>
                      </a:r>
                    </a:p>
                  </a:txBody>
                  <a:tcPr/>
                </a:tc>
                <a:tc>
                  <a:txBody>
                    <a:bodyPr/>
                    <a:lstStyle/>
                    <a:p>
                      <a:r>
                        <a:rPr lang="en-US">
                          <a:latin typeface="+mj-lt"/>
                        </a:rPr>
                        <a:t>Temporal resolution</a:t>
                      </a:r>
                    </a:p>
                  </a:txBody>
                  <a:tcPr/>
                </a:tc>
                <a:tc>
                  <a:txBody>
                    <a:bodyPr/>
                    <a:lstStyle/>
                    <a:p>
                      <a:r>
                        <a:rPr lang="en-US">
                          <a:latin typeface="+mj-lt"/>
                        </a:rPr>
                        <a:t>Imagery available since </a:t>
                      </a:r>
                    </a:p>
                  </a:txBody>
                  <a:tcPr/>
                </a:tc>
                <a:extLst>
                  <a:ext uri="{0D108BD9-81ED-4DB2-BD59-A6C34878D82A}">
                    <a16:rowId xmlns:a16="http://schemas.microsoft.com/office/drawing/2014/main" val="1773655168"/>
                  </a:ext>
                </a:extLst>
              </a:tr>
              <a:tr h="934204">
                <a:tc>
                  <a:txBody>
                    <a:bodyPr/>
                    <a:lstStyle/>
                    <a:p>
                      <a:r>
                        <a:rPr lang="en-US" sz="1800" kern="1200">
                          <a:solidFill>
                            <a:schemeClr val="dk1"/>
                          </a:solidFill>
                          <a:latin typeface="+mj-lt"/>
                          <a:ea typeface="+mn-ea"/>
                          <a:cs typeface="+mn-cs"/>
                        </a:rPr>
                        <a:t>MODIS</a:t>
                      </a:r>
                    </a:p>
                  </a:txBody>
                  <a:tcPr/>
                </a:tc>
                <a:tc>
                  <a:txBody>
                    <a:bodyPr/>
                    <a:lstStyle/>
                    <a:p>
                      <a:r>
                        <a:rPr lang="en-US" dirty="0">
                          <a:latin typeface="+mj-lt"/>
                        </a:rPr>
                        <a:t>Low (250 m)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mj-lt"/>
                        </a:rPr>
                        <a:t>High (daily revisit time, graph shows less-cloudy image during16 days)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mj-lt"/>
                        </a:rPr>
                        <a:t>2000</a:t>
                      </a:r>
                    </a:p>
                  </a:txBody>
                  <a:tcPr/>
                </a:tc>
                <a:extLst>
                  <a:ext uri="{0D108BD9-81ED-4DB2-BD59-A6C34878D82A}">
                    <a16:rowId xmlns:a16="http://schemas.microsoft.com/office/drawing/2014/main" val="168708510"/>
                  </a:ext>
                </a:extLst>
              </a:tr>
              <a:tr h="360586">
                <a:tc>
                  <a:txBody>
                    <a:bodyPr/>
                    <a:lstStyle/>
                    <a:p>
                      <a:r>
                        <a:rPr lang="en-US" sz="1800" kern="1200">
                          <a:solidFill>
                            <a:schemeClr val="dk1"/>
                          </a:solidFill>
                          <a:latin typeface="+mj-lt"/>
                          <a:ea typeface="+mn-ea"/>
                          <a:cs typeface="+mn-cs"/>
                        </a:rPr>
                        <a:t>Landsat</a:t>
                      </a:r>
                      <a:r>
                        <a:rPr lang="en-US">
                          <a:latin typeface="+mj-lt"/>
                        </a:rPr>
                        <a:t> 7/8</a:t>
                      </a:r>
                    </a:p>
                  </a:txBody>
                  <a:tcPr/>
                </a:tc>
                <a:tc>
                  <a:txBody>
                    <a:bodyPr/>
                    <a:lstStyle/>
                    <a:p>
                      <a:r>
                        <a:rPr lang="en-US">
                          <a:latin typeface="+mj-lt"/>
                        </a:rPr>
                        <a:t>High (30m) </a:t>
                      </a:r>
                    </a:p>
                  </a:txBody>
                  <a:tcPr/>
                </a:tc>
                <a:tc>
                  <a:txBody>
                    <a:bodyPr/>
                    <a:lstStyle/>
                    <a:p>
                      <a:r>
                        <a:rPr lang="en-US">
                          <a:latin typeface="+mj-lt"/>
                        </a:rPr>
                        <a:t>Low (16 days revisit time)</a:t>
                      </a:r>
                    </a:p>
                  </a:txBody>
                  <a:tcPr/>
                </a:tc>
                <a:tc>
                  <a:txBody>
                    <a:bodyPr/>
                    <a:lstStyle/>
                    <a:p>
                      <a:pPr lvl="0">
                        <a:buNone/>
                      </a:pPr>
                      <a:r>
                        <a:rPr lang="en-US">
                          <a:latin typeface="+mj-lt"/>
                        </a:rPr>
                        <a:t>2000</a:t>
                      </a:r>
                    </a:p>
                  </a:txBody>
                  <a:tcPr/>
                </a:tc>
                <a:extLst>
                  <a:ext uri="{0D108BD9-81ED-4DB2-BD59-A6C34878D82A}">
                    <a16:rowId xmlns:a16="http://schemas.microsoft.com/office/drawing/2014/main" val="2768266134"/>
                  </a:ext>
                </a:extLst>
              </a:tr>
              <a:tr h="360586">
                <a:tc>
                  <a:txBody>
                    <a:bodyPr/>
                    <a:lstStyle/>
                    <a:p>
                      <a:r>
                        <a:rPr lang="en-US">
                          <a:latin typeface="+mj-lt"/>
                        </a:rPr>
                        <a:t>Sentinel 2</a:t>
                      </a:r>
                    </a:p>
                  </a:txBody>
                  <a:tcPr/>
                </a:tc>
                <a:tc>
                  <a:txBody>
                    <a:bodyPr/>
                    <a:lstStyle/>
                    <a:p>
                      <a:r>
                        <a:rPr lang="en-US">
                          <a:latin typeface="+mj-lt"/>
                        </a:rPr>
                        <a:t>High (20m) </a:t>
                      </a:r>
                    </a:p>
                  </a:txBody>
                  <a:tcPr/>
                </a:tc>
                <a:tc>
                  <a:txBody>
                    <a:bodyPr/>
                    <a:lstStyle/>
                    <a:p>
                      <a:r>
                        <a:rPr lang="en-US">
                          <a:latin typeface="+mj-lt"/>
                        </a:rPr>
                        <a:t>High (5 days revisit time) </a:t>
                      </a:r>
                    </a:p>
                  </a:txBody>
                  <a:tcPr/>
                </a:tc>
                <a:tc>
                  <a:txBody>
                    <a:bodyPr/>
                    <a:lstStyle/>
                    <a:p>
                      <a:pPr marL="0" algn="l" defTabSz="914400" rtl="0" eaLnBrk="1" latinLnBrk="0" hangingPunct="1"/>
                      <a:r>
                        <a:rPr lang="en-US" sz="1800" kern="1200" dirty="0">
                          <a:solidFill>
                            <a:schemeClr val="dk1"/>
                          </a:solidFill>
                          <a:latin typeface="+mj-lt"/>
                          <a:ea typeface="+mn-ea"/>
                          <a:cs typeface="+mn-cs"/>
                        </a:rPr>
                        <a:t>2015</a:t>
                      </a:r>
                    </a:p>
                  </a:txBody>
                  <a:tcPr/>
                </a:tc>
                <a:extLst>
                  <a:ext uri="{0D108BD9-81ED-4DB2-BD59-A6C34878D82A}">
                    <a16:rowId xmlns:a16="http://schemas.microsoft.com/office/drawing/2014/main" val="1508540586"/>
                  </a:ext>
                </a:extLst>
              </a:tr>
            </a:tbl>
          </a:graphicData>
        </a:graphic>
      </p:graphicFrame>
    </p:spTree>
    <p:extLst>
      <p:ext uri="{BB962C8B-B14F-4D97-AF65-F5344CB8AC3E}">
        <p14:creationId xmlns:p14="http://schemas.microsoft.com/office/powerpoint/2010/main" val="9420112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6152836" y="1271066"/>
            <a:ext cx="2340313" cy="2585323"/>
          </a:xfrm>
          <a:prstGeom prst="rect">
            <a:avLst/>
          </a:prstGeom>
        </p:spPr>
        <p:txBody>
          <a:bodyPr wrap="square">
            <a:spAutoFit/>
          </a:bodyPr>
          <a:lstStyle/>
          <a:p>
            <a:endParaRPr lang="en-US">
              <a:latin typeface="+mj-lt"/>
            </a:endParaRPr>
          </a:p>
          <a:p>
            <a:r>
              <a:rPr lang="en-US">
                <a:latin typeface="+mj-lt"/>
              </a:rPr>
              <a:t>In this case the Google Earth picture shows the landscape in </a:t>
            </a:r>
            <a:r>
              <a:rPr lang="en-US" err="1">
                <a:latin typeface="+mj-lt"/>
              </a:rPr>
              <a:t>Hambach</a:t>
            </a:r>
            <a:r>
              <a:rPr lang="en-US">
                <a:latin typeface="+mj-lt"/>
              </a:rPr>
              <a:t> coal mine which is the largest open pit mine in Germany.</a:t>
            </a:r>
          </a:p>
        </p:txBody>
      </p:sp>
      <p:pic>
        <p:nvPicPr>
          <p:cNvPr id="4" name="Picture 3">
            <a:extLst>
              <a:ext uri="{FF2B5EF4-FFF2-40B4-BE49-F238E27FC236}">
                <a16:creationId xmlns:a16="http://schemas.microsoft.com/office/drawing/2014/main" id="{72BB3B8C-F1DF-4B74-8ABF-4825C626F521}"/>
              </a:ext>
            </a:extLst>
          </p:cNvPr>
          <p:cNvPicPr>
            <a:picLocks noChangeAspect="1"/>
          </p:cNvPicPr>
          <p:nvPr/>
        </p:nvPicPr>
        <p:blipFill>
          <a:blip r:embed="rId2"/>
          <a:stretch>
            <a:fillRect/>
          </a:stretch>
        </p:blipFill>
        <p:spPr>
          <a:xfrm>
            <a:off x="998806" y="1369116"/>
            <a:ext cx="4825219" cy="3990732"/>
          </a:xfrm>
          <a:prstGeom prst="rect">
            <a:avLst/>
          </a:prstGeom>
        </p:spPr>
      </p:pic>
      <p:sp>
        <p:nvSpPr>
          <p:cNvPr id="7" name="Title 1">
            <a:extLst>
              <a:ext uri="{FF2B5EF4-FFF2-40B4-BE49-F238E27FC236}">
                <a16:creationId xmlns:a16="http://schemas.microsoft.com/office/drawing/2014/main" id="{EC011C1E-FF67-4F8A-AB48-E885B9528E5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Mining</a:t>
            </a:r>
            <a:br>
              <a:rPr lang="en-US" sz="2400"/>
            </a:br>
            <a:r>
              <a:rPr lang="en-US" sz="2400"/>
              <a:t> </a:t>
            </a:r>
            <a:r>
              <a:rPr lang="en-US" sz="2000"/>
              <a:t>(North Rhine Westphalia, Germany)</a:t>
            </a:r>
            <a:endParaRPr lang="en-US" sz="2400"/>
          </a:p>
        </p:txBody>
      </p:sp>
    </p:spTree>
    <p:extLst>
      <p:ext uri="{BB962C8B-B14F-4D97-AF65-F5344CB8AC3E}">
        <p14:creationId xmlns:p14="http://schemas.microsoft.com/office/powerpoint/2010/main" val="1252928120"/>
      </p:ext>
    </p:extLst>
  </p:cSld>
  <p:clrMapOvr>
    <a:masterClrMapping/>
  </p:clrMapOvr>
  <p:transition spd="slow">
    <p:cove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1128FE-4FBD-4A50-9F2C-DFC4BBF841F2}"/>
              </a:ext>
            </a:extLst>
          </p:cNvPr>
          <p:cNvPicPr>
            <a:picLocks noChangeAspect="1"/>
          </p:cNvPicPr>
          <p:nvPr/>
        </p:nvPicPr>
        <p:blipFill>
          <a:blip r:embed="rId2"/>
          <a:stretch>
            <a:fillRect/>
          </a:stretch>
        </p:blipFill>
        <p:spPr>
          <a:xfrm>
            <a:off x="4724885" y="1192749"/>
            <a:ext cx="3989769" cy="3541332"/>
          </a:xfrm>
          <a:prstGeom prst="rect">
            <a:avLst/>
          </a:prstGeom>
        </p:spPr>
      </p:pic>
      <p:pic>
        <p:nvPicPr>
          <p:cNvPr id="2" name="Picture 1">
            <a:extLst>
              <a:ext uri="{FF2B5EF4-FFF2-40B4-BE49-F238E27FC236}">
                <a16:creationId xmlns:a16="http://schemas.microsoft.com/office/drawing/2014/main" id="{DD64A806-7A1F-496F-9CEC-9CFE0B88707E}"/>
              </a:ext>
            </a:extLst>
          </p:cNvPr>
          <p:cNvPicPr>
            <a:picLocks noChangeAspect="1"/>
          </p:cNvPicPr>
          <p:nvPr/>
        </p:nvPicPr>
        <p:blipFill rotWithShape="1">
          <a:blip r:embed="rId3"/>
          <a:srcRect r="14473"/>
          <a:stretch/>
        </p:blipFill>
        <p:spPr>
          <a:xfrm>
            <a:off x="582231" y="1213768"/>
            <a:ext cx="3989769" cy="3520313"/>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687935" y="4797152"/>
            <a:ext cx="8073900" cy="923330"/>
          </a:xfrm>
          <a:prstGeom prst="rect">
            <a:avLst/>
          </a:prstGeom>
        </p:spPr>
        <p:txBody>
          <a:bodyPr wrap="square">
            <a:spAutoFit/>
          </a:bodyPr>
          <a:lstStyle/>
          <a:p>
            <a:r>
              <a:rPr lang="en-US">
                <a:latin typeface="+mj-lt"/>
              </a:rPr>
              <a:t>Land use changes in time: The mine is on the site of the ancient </a:t>
            </a:r>
            <a:r>
              <a:rPr lang="en-US" err="1">
                <a:latin typeface="+mj-lt"/>
              </a:rPr>
              <a:t>Hambach</a:t>
            </a:r>
            <a:r>
              <a:rPr lang="en-US">
                <a:latin typeface="+mj-lt"/>
              </a:rPr>
              <a:t> Forest which was purchased in 1978. The forest was cut down and cleared into a mine. </a:t>
            </a:r>
          </a:p>
        </p:txBody>
      </p:sp>
      <p:sp>
        <p:nvSpPr>
          <p:cNvPr id="12" name="Rectangle 11">
            <a:extLst>
              <a:ext uri="{FF2B5EF4-FFF2-40B4-BE49-F238E27FC236}">
                <a16:creationId xmlns:a16="http://schemas.microsoft.com/office/drawing/2014/main" id="{0714CEB7-B21C-41D7-87AA-9FC0669C0AB4}"/>
              </a:ext>
            </a:extLst>
          </p:cNvPr>
          <p:cNvSpPr/>
          <p:nvPr/>
        </p:nvSpPr>
        <p:spPr>
          <a:xfrm>
            <a:off x="755576" y="1553016"/>
            <a:ext cx="1575617" cy="276999"/>
          </a:xfrm>
          <a:prstGeom prst="rect">
            <a:avLst/>
          </a:prstGeom>
        </p:spPr>
        <p:txBody>
          <a:bodyPr wrap="square">
            <a:spAutoFit/>
          </a:bodyPr>
          <a:lstStyle/>
          <a:p>
            <a:r>
              <a:rPr lang="en-US" sz="1200" b="1" dirty="0">
                <a:solidFill>
                  <a:schemeClr val="bg1"/>
                </a:solidFill>
                <a:latin typeface="+mj-lt"/>
              </a:rPr>
              <a:t>Year 2007 </a:t>
            </a:r>
          </a:p>
        </p:txBody>
      </p:sp>
      <p:sp>
        <p:nvSpPr>
          <p:cNvPr id="13" name="Rectangle 12">
            <a:extLst>
              <a:ext uri="{FF2B5EF4-FFF2-40B4-BE49-F238E27FC236}">
                <a16:creationId xmlns:a16="http://schemas.microsoft.com/office/drawing/2014/main" id="{352C233A-E4E5-4F96-AC96-6080D88F7086}"/>
              </a:ext>
            </a:extLst>
          </p:cNvPr>
          <p:cNvSpPr/>
          <p:nvPr/>
        </p:nvSpPr>
        <p:spPr>
          <a:xfrm>
            <a:off x="4932040" y="1553016"/>
            <a:ext cx="1575617" cy="276999"/>
          </a:xfrm>
          <a:prstGeom prst="rect">
            <a:avLst/>
          </a:prstGeom>
        </p:spPr>
        <p:txBody>
          <a:bodyPr wrap="square">
            <a:spAutoFit/>
          </a:bodyPr>
          <a:lstStyle/>
          <a:p>
            <a:r>
              <a:rPr lang="en-US" sz="1200" b="1" dirty="0">
                <a:solidFill>
                  <a:schemeClr val="bg1"/>
                </a:solidFill>
                <a:latin typeface="+mj-lt"/>
              </a:rPr>
              <a:t>Year 2018</a:t>
            </a:r>
          </a:p>
        </p:txBody>
      </p:sp>
      <p:sp>
        <p:nvSpPr>
          <p:cNvPr id="10" name="Title 1">
            <a:extLst>
              <a:ext uri="{FF2B5EF4-FFF2-40B4-BE49-F238E27FC236}">
                <a16:creationId xmlns:a16="http://schemas.microsoft.com/office/drawing/2014/main" id="{40241919-F48C-4F3B-B64D-4DE908F0A220}"/>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Mining</a:t>
            </a:r>
            <a:br>
              <a:rPr lang="en-US" sz="2400"/>
            </a:br>
            <a:r>
              <a:rPr lang="en-US" sz="2400"/>
              <a:t> </a:t>
            </a:r>
            <a:r>
              <a:rPr lang="en-US" sz="2000"/>
              <a:t>(North Rhine Westphalia, Germany)</a:t>
            </a:r>
            <a:endParaRPr lang="en-US" sz="2400"/>
          </a:p>
        </p:txBody>
      </p:sp>
    </p:spTree>
    <p:extLst>
      <p:ext uri="{BB962C8B-B14F-4D97-AF65-F5344CB8AC3E}">
        <p14:creationId xmlns:p14="http://schemas.microsoft.com/office/powerpoint/2010/main" val="3338029760"/>
      </p:ext>
    </p:extLst>
  </p:cSld>
  <p:clrMapOvr>
    <a:masterClrMapping/>
  </p:clrMapOvr>
  <p:transition spd="slow">
    <p:cove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669578" y="4406477"/>
            <a:ext cx="7728520" cy="1200329"/>
          </a:xfrm>
          <a:prstGeom prst="rect">
            <a:avLst/>
          </a:prstGeom>
        </p:spPr>
        <p:txBody>
          <a:bodyPr wrap="square">
            <a:spAutoFit/>
          </a:bodyPr>
          <a:lstStyle/>
          <a:p>
            <a:r>
              <a:rPr lang="en-US">
                <a:latin typeface="+mj-lt"/>
              </a:rPr>
              <a:t>Interpretation of NDVI graph: </a:t>
            </a:r>
          </a:p>
          <a:p>
            <a:r>
              <a:rPr lang="en-US">
                <a:latin typeface="+mj-lt"/>
              </a:rPr>
              <a:t>NDVI values in the graph reflect the land use change from forest to bare soil in 2012. NDVI values slowly drop and start approaching close to 0 values. </a:t>
            </a:r>
          </a:p>
        </p:txBody>
      </p:sp>
      <p:pic>
        <p:nvPicPr>
          <p:cNvPr id="3" name="Picture 2" descr="A close up of a map&#10;&#10;Description automatically generated">
            <a:extLst>
              <a:ext uri="{FF2B5EF4-FFF2-40B4-BE49-F238E27FC236}">
                <a16:creationId xmlns:a16="http://schemas.microsoft.com/office/drawing/2014/main" id="{AA474A5B-08B2-48B8-A78B-3362972A0737}"/>
              </a:ext>
            </a:extLst>
          </p:cNvPr>
          <p:cNvPicPr>
            <a:picLocks noChangeAspect="1"/>
          </p:cNvPicPr>
          <p:nvPr/>
        </p:nvPicPr>
        <p:blipFill rotWithShape="1">
          <a:blip r:embed="rId3">
            <a:extLst>
              <a:ext uri="{28A0092B-C50C-407E-A947-70E740481C1C}">
                <a14:useLocalDpi xmlns:a14="http://schemas.microsoft.com/office/drawing/2010/main" val="0"/>
              </a:ext>
            </a:extLst>
          </a:blip>
          <a:srcRect l="3465" t="7934" r="6739" b="3885"/>
          <a:stretch/>
        </p:blipFill>
        <p:spPr>
          <a:xfrm>
            <a:off x="263408" y="1168324"/>
            <a:ext cx="8211014" cy="3151164"/>
          </a:xfrm>
          <a:prstGeom prst="rect">
            <a:avLst/>
          </a:prstGeom>
        </p:spPr>
      </p:pic>
      <p:sp>
        <p:nvSpPr>
          <p:cNvPr id="8" name="Title 1">
            <a:extLst>
              <a:ext uri="{FF2B5EF4-FFF2-40B4-BE49-F238E27FC236}">
                <a16:creationId xmlns:a16="http://schemas.microsoft.com/office/drawing/2014/main" id="{F45EF30B-8814-45B7-9BC3-56AFF2A285A9}"/>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Mining</a:t>
            </a:r>
            <a:br>
              <a:rPr lang="en-US" sz="2400"/>
            </a:br>
            <a:r>
              <a:rPr lang="en-US" sz="2400"/>
              <a:t> </a:t>
            </a:r>
            <a:r>
              <a:rPr lang="en-US" sz="2000"/>
              <a:t>(North Rhine Westphalia, Germany)</a:t>
            </a:r>
            <a:endParaRPr lang="en-US" sz="2400"/>
          </a:p>
        </p:txBody>
      </p:sp>
    </p:spTree>
    <p:extLst>
      <p:ext uri="{BB962C8B-B14F-4D97-AF65-F5344CB8AC3E}">
        <p14:creationId xmlns:p14="http://schemas.microsoft.com/office/powerpoint/2010/main" val="436893622"/>
      </p:ext>
    </p:extLst>
  </p:cSld>
  <p:clrMapOvr>
    <a:masterClrMapping/>
  </p:clrMapOvr>
  <p:transition spd="slow">
    <p:cove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423052" y="1430416"/>
            <a:ext cx="3384376" cy="3416320"/>
          </a:xfrm>
          <a:prstGeom prst="rect">
            <a:avLst/>
          </a:prstGeom>
        </p:spPr>
        <p:txBody>
          <a:bodyPr wrap="square">
            <a:spAutoFit/>
          </a:bodyPr>
          <a:lstStyle/>
          <a:p>
            <a:endParaRPr lang="en-US" dirty="0">
              <a:highlight>
                <a:srgbClr val="FFFF00"/>
              </a:highlight>
              <a:latin typeface="+mj-lt"/>
            </a:endParaRPr>
          </a:p>
          <a:p>
            <a:r>
              <a:rPr lang="en-US" b="1" dirty="0">
                <a:latin typeface="+mj-lt"/>
              </a:rPr>
              <a:t>Category: </a:t>
            </a:r>
            <a:r>
              <a:rPr lang="en-US" dirty="0">
                <a:latin typeface="+mj-lt"/>
              </a:rPr>
              <a:t>Settlement</a:t>
            </a:r>
          </a:p>
          <a:p>
            <a:endParaRPr lang="en-US" dirty="0">
              <a:latin typeface="+mj-lt"/>
            </a:endParaRPr>
          </a:p>
          <a:p>
            <a:r>
              <a:rPr lang="en-US" b="1" dirty="0">
                <a:latin typeface="+mj-lt"/>
              </a:rPr>
              <a:t>Subcategory: </a:t>
            </a:r>
            <a:r>
              <a:rPr lang="en-US" dirty="0">
                <a:latin typeface="+mj-lt"/>
              </a:rPr>
              <a:t>Village</a:t>
            </a:r>
          </a:p>
          <a:p>
            <a:endParaRPr lang="en-US" dirty="0">
              <a:latin typeface="+mj-lt"/>
            </a:endParaRPr>
          </a:p>
          <a:p>
            <a:r>
              <a:rPr lang="en-US" b="1" dirty="0">
                <a:latin typeface="+mj-lt"/>
              </a:rPr>
              <a:t>Description: </a:t>
            </a:r>
            <a:r>
              <a:rPr lang="en-US" dirty="0">
                <a:latin typeface="+mj-lt"/>
              </a:rPr>
              <a:t>The plot is located in a little village in one of the Lake Chad Islands. </a:t>
            </a:r>
          </a:p>
          <a:p>
            <a:r>
              <a:rPr lang="en-US" dirty="0">
                <a:latin typeface="+mj-lt"/>
              </a:rPr>
              <a:t>Housing and bare soil can be seen within the plot. </a:t>
            </a:r>
          </a:p>
          <a:p>
            <a:endParaRPr lang="en-US" dirty="0">
              <a:latin typeface="+mj-lt"/>
            </a:endParaRPr>
          </a:p>
          <a:p>
            <a:endParaRPr lang="en-US" dirty="0">
              <a:latin typeface="+mj-lt"/>
            </a:endParaRPr>
          </a:p>
        </p:txBody>
      </p:sp>
      <p:grpSp>
        <p:nvGrpSpPr>
          <p:cNvPr id="7" name="Group 6">
            <a:extLst>
              <a:ext uri="{FF2B5EF4-FFF2-40B4-BE49-F238E27FC236}">
                <a16:creationId xmlns:a16="http://schemas.microsoft.com/office/drawing/2014/main" id="{723B8B81-0748-4023-AEC5-63A7C6583716}"/>
              </a:ext>
            </a:extLst>
          </p:cNvPr>
          <p:cNvGrpSpPr/>
          <p:nvPr/>
        </p:nvGrpSpPr>
        <p:grpSpPr>
          <a:xfrm>
            <a:off x="637360" y="1430416"/>
            <a:ext cx="4608264" cy="4154362"/>
            <a:chOff x="578148" y="1081335"/>
            <a:chExt cx="4608264" cy="4154362"/>
          </a:xfrm>
        </p:grpSpPr>
        <p:pic>
          <p:nvPicPr>
            <p:cNvPr id="6" name="Picture 5">
              <a:extLst>
                <a:ext uri="{FF2B5EF4-FFF2-40B4-BE49-F238E27FC236}">
                  <a16:creationId xmlns:a16="http://schemas.microsoft.com/office/drawing/2014/main" id="{B5C44740-B7F5-408E-AC33-815E124B60AA}"/>
                </a:ext>
              </a:extLst>
            </p:cNvPr>
            <p:cNvPicPr>
              <a:picLocks noChangeAspect="1"/>
            </p:cNvPicPr>
            <p:nvPr/>
          </p:nvPicPr>
          <p:blipFill>
            <a:blip r:embed="rId3"/>
            <a:stretch>
              <a:fillRect/>
            </a:stretch>
          </p:blipFill>
          <p:spPr>
            <a:xfrm>
              <a:off x="578148" y="1081335"/>
              <a:ext cx="4608264" cy="4154362"/>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755576" y="1392807"/>
              <a:ext cx="1575617" cy="276999"/>
            </a:xfrm>
            <a:prstGeom prst="rect">
              <a:avLst/>
            </a:prstGeom>
          </p:spPr>
          <p:txBody>
            <a:bodyPr wrap="square">
              <a:spAutoFit/>
            </a:bodyPr>
            <a:lstStyle/>
            <a:p>
              <a:r>
                <a:rPr lang="en-US" sz="1200">
                  <a:solidFill>
                    <a:schemeClr val="bg1"/>
                  </a:solidFill>
                  <a:latin typeface="+mj-lt"/>
                </a:rPr>
                <a:t>Year 2012</a:t>
              </a:r>
            </a:p>
          </p:txBody>
        </p:sp>
      </p:grpSp>
      <p:grpSp>
        <p:nvGrpSpPr>
          <p:cNvPr id="11" name="Group 10">
            <a:extLst>
              <a:ext uri="{FF2B5EF4-FFF2-40B4-BE49-F238E27FC236}">
                <a16:creationId xmlns:a16="http://schemas.microsoft.com/office/drawing/2014/main" id="{9220B50C-F168-4AD6-90C3-0BF2AFE9E9D8}"/>
              </a:ext>
            </a:extLst>
          </p:cNvPr>
          <p:cNvGrpSpPr/>
          <p:nvPr/>
        </p:nvGrpSpPr>
        <p:grpSpPr>
          <a:xfrm>
            <a:off x="6202509" y="5301208"/>
            <a:ext cx="2340768" cy="579767"/>
            <a:chOff x="3707904" y="5340534"/>
            <a:chExt cx="2340768" cy="579767"/>
          </a:xfrm>
        </p:grpSpPr>
        <p:sp>
          <p:nvSpPr>
            <p:cNvPr id="12" name="Rectangle 11">
              <a:extLst>
                <a:ext uri="{FF2B5EF4-FFF2-40B4-BE49-F238E27FC236}">
                  <a16:creationId xmlns:a16="http://schemas.microsoft.com/office/drawing/2014/main" id="{8D37EAC7-9BFC-4D3D-9BFB-12373FB851E7}"/>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13" name="Lightning Bolt 12">
              <a:extLst>
                <a:ext uri="{FF2B5EF4-FFF2-40B4-BE49-F238E27FC236}">
                  <a16:creationId xmlns:a16="http://schemas.microsoft.com/office/drawing/2014/main" id="{95642748-B7CE-4385-BFDE-5ACA15B92359}"/>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a:extLst>
              <a:ext uri="{FF2B5EF4-FFF2-40B4-BE49-F238E27FC236}">
                <a16:creationId xmlns:a16="http://schemas.microsoft.com/office/drawing/2014/main" id="{A30E1281-27A9-4E83-824F-C601D41E08BD}"/>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Village</a:t>
            </a:r>
            <a:br>
              <a:rPr lang="en-US" sz="2400"/>
            </a:br>
            <a:r>
              <a:rPr lang="en-US" sz="2400"/>
              <a:t> </a:t>
            </a:r>
            <a:r>
              <a:rPr lang="en-US" sz="2000"/>
              <a:t>(Island, Lake Chad)</a:t>
            </a:r>
            <a:endParaRPr lang="en-US" sz="2400"/>
          </a:p>
        </p:txBody>
      </p:sp>
      <p:grpSp>
        <p:nvGrpSpPr>
          <p:cNvPr id="10" name="Group 9">
            <a:extLst>
              <a:ext uri="{FF2B5EF4-FFF2-40B4-BE49-F238E27FC236}">
                <a16:creationId xmlns:a16="http://schemas.microsoft.com/office/drawing/2014/main" id="{6383A53C-F27F-4B72-B78B-6219E0C7DDFB}"/>
              </a:ext>
            </a:extLst>
          </p:cNvPr>
          <p:cNvGrpSpPr/>
          <p:nvPr/>
        </p:nvGrpSpPr>
        <p:grpSpPr>
          <a:xfrm>
            <a:off x="2719307" y="5584778"/>
            <a:ext cx="1993633" cy="369332"/>
            <a:chOff x="687935" y="5375578"/>
            <a:chExt cx="1993633" cy="369332"/>
          </a:xfrm>
        </p:grpSpPr>
        <p:sp>
          <p:nvSpPr>
            <p:cNvPr id="15" name="TextBox 14">
              <a:extLst>
                <a:ext uri="{FF2B5EF4-FFF2-40B4-BE49-F238E27FC236}">
                  <a16:creationId xmlns:a16="http://schemas.microsoft.com/office/drawing/2014/main" id="{0B1B25F3-B839-4A98-87B3-FC9EB97A2C1B}"/>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4"/>
                </a:rPr>
                <a:t>View in Google Earth </a:t>
              </a:r>
              <a:endParaRPr lang="en-US" sz="1200" dirty="0">
                <a:latin typeface="+mj-lt"/>
              </a:endParaRPr>
            </a:p>
          </p:txBody>
        </p:sp>
        <p:pic>
          <p:nvPicPr>
            <p:cNvPr id="16" name="Graphic 15" descr="Earth globe Africa and Europe">
              <a:extLst>
                <a:ext uri="{FF2B5EF4-FFF2-40B4-BE49-F238E27FC236}">
                  <a16:creationId xmlns:a16="http://schemas.microsoft.com/office/drawing/2014/main" id="{5810569C-D3DB-4BE9-B280-314667AD631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3843935865"/>
      </p:ext>
    </p:extLst>
  </p:cSld>
  <p:clrMapOvr>
    <a:masterClrMapping/>
  </p:clrMapOvr>
  <p:transition spd="slow">
    <p:cove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593D486-EAF6-4B6C-AAD7-F74F0DFEE647}"/>
              </a:ext>
            </a:extLst>
          </p:cNvPr>
          <p:cNvPicPr>
            <a:picLocks noChangeAspect="1"/>
          </p:cNvPicPr>
          <p:nvPr/>
        </p:nvPicPr>
        <p:blipFill>
          <a:blip r:embed="rId2"/>
          <a:stretch>
            <a:fillRect/>
          </a:stretch>
        </p:blipFill>
        <p:spPr>
          <a:xfrm>
            <a:off x="4631992" y="1194173"/>
            <a:ext cx="3914840" cy="3602980"/>
          </a:xfrm>
          <a:prstGeom prst="rect">
            <a:avLst/>
          </a:prstGeom>
        </p:spPr>
      </p:pic>
      <p:pic>
        <p:nvPicPr>
          <p:cNvPr id="8" name="Picture 7">
            <a:extLst>
              <a:ext uri="{FF2B5EF4-FFF2-40B4-BE49-F238E27FC236}">
                <a16:creationId xmlns:a16="http://schemas.microsoft.com/office/drawing/2014/main" id="{998E6BE5-AB1C-44D4-9C19-BA124E9D89F7}"/>
              </a:ext>
            </a:extLst>
          </p:cNvPr>
          <p:cNvPicPr>
            <a:picLocks noChangeAspect="1"/>
          </p:cNvPicPr>
          <p:nvPr/>
        </p:nvPicPr>
        <p:blipFill>
          <a:blip r:embed="rId3"/>
          <a:stretch>
            <a:fillRect/>
          </a:stretch>
        </p:blipFill>
        <p:spPr>
          <a:xfrm>
            <a:off x="593440" y="1194172"/>
            <a:ext cx="3918570" cy="3602980"/>
          </a:xfrm>
          <a:prstGeom prst="rect">
            <a:avLst/>
          </a:prstGeom>
        </p:spPr>
      </p:pic>
      <p:sp>
        <p:nvSpPr>
          <p:cNvPr id="6" name="Rectangle 5">
            <a:extLst>
              <a:ext uri="{FF2B5EF4-FFF2-40B4-BE49-F238E27FC236}">
                <a16:creationId xmlns:a16="http://schemas.microsoft.com/office/drawing/2014/main" id="{81D22F9C-BAB6-4BF8-9218-32F2382B2B71}"/>
              </a:ext>
            </a:extLst>
          </p:cNvPr>
          <p:cNvSpPr/>
          <p:nvPr/>
        </p:nvSpPr>
        <p:spPr>
          <a:xfrm>
            <a:off x="696953" y="4981818"/>
            <a:ext cx="7873835" cy="923330"/>
          </a:xfrm>
          <a:prstGeom prst="rect">
            <a:avLst/>
          </a:prstGeom>
        </p:spPr>
        <p:txBody>
          <a:bodyPr wrap="square">
            <a:spAutoFit/>
          </a:bodyPr>
          <a:lstStyle/>
          <a:p>
            <a:r>
              <a:rPr lang="en-US" dirty="0">
                <a:latin typeface="+mj-lt"/>
              </a:rPr>
              <a:t>Land use changes: Between 2009 and 2012, the village got smaller and its inhabitants built a fence around the settlements. In the last image the village seems to be affected by a flooding, no land use change.</a:t>
            </a:r>
          </a:p>
        </p:txBody>
      </p:sp>
      <p:sp>
        <p:nvSpPr>
          <p:cNvPr id="12" name="Rectangle 11">
            <a:extLst>
              <a:ext uri="{FF2B5EF4-FFF2-40B4-BE49-F238E27FC236}">
                <a16:creationId xmlns:a16="http://schemas.microsoft.com/office/drawing/2014/main" id="{0714CEB7-B21C-41D7-87AA-9FC0669C0AB4}"/>
              </a:ext>
            </a:extLst>
          </p:cNvPr>
          <p:cNvSpPr/>
          <p:nvPr/>
        </p:nvSpPr>
        <p:spPr>
          <a:xfrm>
            <a:off x="755576" y="1553016"/>
            <a:ext cx="1575617" cy="276999"/>
          </a:xfrm>
          <a:prstGeom prst="rect">
            <a:avLst/>
          </a:prstGeom>
        </p:spPr>
        <p:txBody>
          <a:bodyPr wrap="square">
            <a:spAutoFit/>
          </a:bodyPr>
          <a:lstStyle/>
          <a:p>
            <a:r>
              <a:rPr lang="en-US" sz="1200" b="1" dirty="0">
                <a:solidFill>
                  <a:schemeClr val="bg1"/>
                </a:solidFill>
                <a:latin typeface="+mj-lt"/>
              </a:rPr>
              <a:t>Year 2009 </a:t>
            </a:r>
          </a:p>
        </p:txBody>
      </p:sp>
      <p:sp>
        <p:nvSpPr>
          <p:cNvPr id="13" name="Rectangle 12">
            <a:extLst>
              <a:ext uri="{FF2B5EF4-FFF2-40B4-BE49-F238E27FC236}">
                <a16:creationId xmlns:a16="http://schemas.microsoft.com/office/drawing/2014/main" id="{352C233A-E4E5-4F96-AC96-6080D88F7086}"/>
              </a:ext>
            </a:extLst>
          </p:cNvPr>
          <p:cNvSpPr/>
          <p:nvPr/>
        </p:nvSpPr>
        <p:spPr>
          <a:xfrm>
            <a:off x="4932040" y="1553016"/>
            <a:ext cx="1575617" cy="276999"/>
          </a:xfrm>
          <a:prstGeom prst="rect">
            <a:avLst/>
          </a:prstGeom>
        </p:spPr>
        <p:txBody>
          <a:bodyPr wrap="square">
            <a:spAutoFit/>
          </a:bodyPr>
          <a:lstStyle/>
          <a:p>
            <a:r>
              <a:rPr lang="en-US" sz="1200" b="1" dirty="0">
                <a:solidFill>
                  <a:schemeClr val="bg1"/>
                </a:solidFill>
                <a:latin typeface="+mj-lt"/>
              </a:rPr>
              <a:t>Year 2012</a:t>
            </a:r>
          </a:p>
        </p:txBody>
      </p:sp>
      <p:sp>
        <p:nvSpPr>
          <p:cNvPr id="10" name="Title 1">
            <a:extLst>
              <a:ext uri="{FF2B5EF4-FFF2-40B4-BE49-F238E27FC236}">
                <a16:creationId xmlns:a16="http://schemas.microsoft.com/office/drawing/2014/main" id="{F5E6C968-284D-4624-9676-2376FFC2E715}"/>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Village</a:t>
            </a:r>
            <a:br>
              <a:rPr lang="en-US" sz="2400"/>
            </a:br>
            <a:r>
              <a:rPr lang="en-US" sz="2400"/>
              <a:t> </a:t>
            </a:r>
            <a:r>
              <a:rPr lang="en-US" sz="2000"/>
              <a:t>(Island, Lake Chad)</a:t>
            </a:r>
            <a:endParaRPr lang="en-US" sz="2400"/>
          </a:p>
        </p:txBody>
      </p:sp>
    </p:spTree>
    <p:extLst>
      <p:ext uri="{BB962C8B-B14F-4D97-AF65-F5344CB8AC3E}">
        <p14:creationId xmlns:p14="http://schemas.microsoft.com/office/powerpoint/2010/main" val="1315271706"/>
      </p:ext>
    </p:extLst>
  </p:cSld>
  <p:clrMapOvr>
    <a:masterClrMapping/>
  </p:clrMapOvr>
  <p:transition spd="slow">
    <p:cove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669578" y="4365104"/>
            <a:ext cx="7901210" cy="1200329"/>
          </a:xfrm>
          <a:prstGeom prst="rect">
            <a:avLst/>
          </a:prstGeom>
        </p:spPr>
        <p:txBody>
          <a:bodyPr wrap="square">
            <a:spAutoFit/>
          </a:bodyPr>
          <a:lstStyle/>
          <a:p>
            <a:r>
              <a:rPr lang="en-US" dirty="0">
                <a:latin typeface="+mj-lt"/>
              </a:rPr>
              <a:t>Interpretation of NDVI graphic: </a:t>
            </a:r>
          </a:p>
          <a:p>
            <a:r>
              <a:rPr lang="en-US" dirty="0">
                <a:latin typeface="+mj-lt"/>
              </a:rPr>
              <a:t>The NDVI values range between 0 and 0,3. The village is located on a grassland with vegetation that fluctuates with the rainy and dry seasons. The area is affected by fires and </a:t>
            </a:r>
            <a:r>
              <a:rPr lang="en-US" dirty="0" err="1">
                <a:latin typeface="+mj-lt"/>
              </a:rPr>
              <a:t>floodings</a:t>
            </a:r>
            <a:r>
              <a:rPr lang="en-US" dirty="0">
                <a:latin typeface="+mj-lt"/>
              </a:rPr>
              <a:t>.</a:t>
            </a:r>
          </a:p>
        </p:txBody>
      </p:sp>
      <p:pic>
        <p:nvPicPr>
          <p:cNvPr id="6" name="Picture 5" descr="A close up of a map&#10;&#10;Description automatically generated">
            <a:extLst>
              <a:ext uri="{FF2B5EF4-FFF2-40B4-BE49-F238E27FC236}">
                <a16:creationId xmlns:a16="http://schemas.microsoft.com/office/drawing/2014/main" id="{0AC8B2ED-8BEF-4F24-9C48-06826F26D2A3}"/>
              </a:ext>
            </a:extLst>
          </p:cNvPr>
          <p:cNvPicPr>
            <a:picLocks noChangeAspect="1"/>
          </p:cNvPicPr>
          <p:nvPr/>
        </p:nvPicPr>
        <p:blipFill rotWithShape="1">
          <a:blip r:embed="rId2">
            <a:extLst>
              <a:ext uri="{28A0092B-C50C-407E-A947-70E740481C1C}">
                <a14:useLocalDpi xmlns:a14="http://schemas.microsoft.com/office/drawing/2010/main" val="0"/>
              </a:ext>
            </a:extLst>
          </a:blip>
          <a:srcRect l="3937" t="8243" r="6136" b="3414"/>
          <a:stretch/>
        </p:blipFill>
        <p:spPr>
          <a:xfrm>
            <a:off x="496888" y="1292173"/>
            <a:ext cx="7170837" cy="3139753"/>
          </a:xfrm>
          <a:prstGeom prst="rect">
            <a:avLst/>
          </a:prstGeom>
        </p:spPr>
      </p:pic>
      <p:sp>
        <p:nvSpPr>
          <p:cNvPr id="8" name="Title 1">
            <a:extLst>
              <a:ext uri="{FF2B5EF4-FFF2-40B4-BE49-F238E27FC236}">
                <a16:creationId xmlns:a16="http://schemas.microsoft.com/office/drawing/2014/main" id="{831E0EF5-168F-4399-ABD3-8EA5B2C88C86}"/>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Village</a:t>
            </a:r>
            <a:br>
              <a:rPr lang="en-US" sz="2400"/>
            </a:br>
            <a:r>
              <a:rPr lang="en-US" sz="2400"/>
              <a:t> </a:t>
            </a:r>
            <a:r>
              <a:rPr lang="en-US" sz="2000"/>
              <a:t>(Island, Lake Chad)</a:t>
            </a:r>
            <a:endParaRPr lang="en-US" sz="2400"/>
          </a:p>
        </p:txBody>
      </p:sp>
    </p:spTree>
    <p:extLst>
      <p:ext uri="{BB962C8B-B14F-4D97-AF65-F5344CB8AC3E}">
        <p14:creationId xmlns:p14="http://schemas.microsoft.com/office/powerpoint/2010/main" val="3881038401"/>
      </p:ext>
    </p:extLst>
  </p:cSld>
  <p:clrMapOvr>
    <a:masterClrMapping/>
  </p:clrMapOvr>
  <p:transition spd="slow">
    <p:cove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59A595-200F-47DA-9AA4-87C351495B43}"/>
              </a:ext>
            </a:extLst>
          </p:cNvPr>
          <p:cNvPicPr>
            <a:picLocks noChangeAspect="1"/>
          </p:cNvPicPr>
          <p:nvPr/>
        </p:nvPicPr>
        <p:blipFill>
          <a:blip r:embed="rId3"/>
          <a:stretch>
            <a:fillRect/>
          </a:stretch>
        </p:blipFill>
        <p:spPr>
          <a:xfrm>
            <a:off x="496888" y="1350688"/>
            <a:ext cx="4608264" cy="4156624"/>
          </a:xfrm>
          <a:prstGeom prst="rect">
            <a:avLst/>
          </a:prstGeom>
        </p:spPr>
      </p:pic>
      <p:sp>
        <p:nvSpPr>
          <p:cNvPr id="3" name="Rectangle 2">
            <a:extLst>
              <a:ext uri="{FF2B5EF4-FFF2-40B4-BE49-F238E27FC236}">
                <a16:creationId xmlns:a16="http://schemas.microsoft.com/office/drawing/2014/main" id="{1205717F-F557-4D09-8C60-F1A734D77DC1}"/>
              </a:ext>
            </a:extLst>
          </p:cNvPr>
          <p:cNvSpPr/>
          <p:nvPr/>
        </p:nvSpPr>
        <p:spPr>
          <a:xfrm>
            <a:off x="5482181" y="1103343"/>
            <a:ext cx="3296059" cy="3693319"/>
          </a:xfrm>
          <a:prstGeom prst="rect">
            <a:avLst/>
          </a:prstGeom>
        </p:spPr>
        <p:txBody>
          <a:bodyPr wrap="square">
            <a:spAutoFit/>
          </a:bodyPr>
          <a:lstStyle/>
          <a:p>
            <a:endParaRPr lang="en-US" dirty="0">
              <a:latin typeface="+mj-lt"/>
            </a:endParaRPr>
          </a:p>
          <a:p>
            <a:r>
              <a:rPr lang="en-US" b="1" dirty="0">
                <a:latin typeface="+mj-lt"/>
              </a:rPr>
              <a:t>Category: </a:t>
            </a:r>
            <a:r>
              <a:rPr lang="en-US" dirty="0">
                <a:latin typeface="+mj-lt"/>
              </a:rPr>
              <a:t>Settlement</a:t>
            </a:r>
          </a:p>
          <a:p>
            <a:endParaRPr lang="en-US" dirty="0">
              <a:latin typeface="+mj-lt"/>
            </a:endParaRPr>
          </a:p>
          <a:p>
            <a:r>
              <a:rPr lang="en-US" b="1" dirty="0">
                <a:latin typeface="+mj-lt"/>
              </a:rPr>
              <a:t>Subcategory: </a:t>
            </a:r>
            <a:r>
              <a:rPr lang="en-US" dirty="0">
                <a:latin typeface="+mj-lt"/>
              </a:rPr>
              <a:t>Urban Park</a:t>
            </a:r>
          </a:p>
          <a:p>
            <a:endParaRPr lang="en-US" dirty="0">
              <a:latin typeface="+mj-lt"/>
            </a:endParaRPr>
          </a:p>
          <a:p>
            <a:r>
              <a:rPr lang="en-US" b="1" dirty="0">
                <a:latin typeface="+mj-lt"/>
              </a:rPr>
              <a:t>Description: </a:t>
            </a:r>
            <a:r>
              <a:rPr lang="en-US" dirty="0">
                <a:latin typeface="+mj-lt"/>
              </a:rPr>
              <a:t>The plot is located in a famous urban park, the Hyde park in London. Even though an urban park has a green cover it would be categorized as a settlement. </a:t>
            </a:r>
          </a:p>
          <a:p>
            <a:endParaRPr lang="en-US" dirty="0">
              <a:latin typeface="+mj-lt"/>
            </a:endParaRPr>
          </a:p>
        </p:txBody>
      </p:sp>
      <p:sp>
        <p:nvSpPr>
          <p:cNvPr id="8" name="Rectangle 7">
            <a:extLst>
              <a:ext uri="{FF2B5EF4-FFF2-40B4-BE49-F238E27FC236}">
                <a16:creationId xmlns:a16="http://schemas.microsoft.com/office/drawing/2014/main" id="{782BD814-8785-4D89-842E-D32731514DBE}"/>
              </a:ext>
            </a:extLst>
          </p:cNvPr>
          <p:cNvSpPr/>
          <p:nvPr/>
        </p:nvSpPr>
        <p:spPr>
          <a:xfrm>
            <a:off x="626109" y="1623716"/>
            <a:ext cx="1575617" cy="276999"/>
          </a:xfrm>
          <a:prstGeom prst="rect">
            <a:avLst/>
          </a:prstGeom>
        </p:spPr>
        <p:txBody>
          <a:bodyPr wrap="square">
            <a:spAutoFit/>
          </a:bodyPr>
          <a:lstStyle/>
          <a:p>
            <a:r>
              <a:rPr lang="en-US" sz="1200" b="1" dirty="0">
                <a:solidFill>
                  <a:schemeClr val="bg1"/>
                </a:solidFill>
                <a:latin typeface="+mj-lt"/>
              </a:rPr>
              <a:t>Year 2019</a:t>
            </a:r>
          </a:p>
        </p:txBody>
      </p:sp>
      <p:grpSp>
        <p:nvGrpSpPr>
          <p:cNvPr id="11" name="Group 10">
            <a:extLst>
              <a:ext uri="{FF2B5EF4-FFF2-40B4-BE49-F238E27FC236}">
                <a16:creationId xmlns:a16="http://schemas.microsoft.com/office/drawing/2014/main" id="{9220B50C-F168-4AD6-90C3-0BF2AFE9E9D8}"/>
              </a:ext>
            </a:extLst>
          </p:cNvPr>
          <p:cNvGrpSpPr/>
          <p:nvPr/>
        </p:nvGrpSpPr>
        <p:grpSpPr>
          <a:xfrm>
            <a:off x="6202509" y="5301208"/>
            <a:ext cx="2340768" cy="579767"/>
            <a:chOff x="3707904" y="5340534"/>
            <a:chExt cx="2340768" cy="579767"/>
          </a:xfrm>
        </p:grpSpPr>
        <p:sp>
          <p:nvSpPr>
            <p:cNvPr id="12" name="Rectangle 11">
              <a:extLst>
                <a:ext uri="{FF2B5EF4-FFF2-40B4-BE49-F238E27FC236}">
                  <a16:creationId xmlns:a16="http://schemas.microsoft.com/office/drawing/2014/main" id="{8D37EAC7-9BFC-4D3D-9BFB-12373FB851E7}"/>
                </a:ext>
              </a:extLst>
            </p:cNvPr>
            <p:cNvSpPr/>
            <p:nvPr/>
          </p:nvSpPr>
          <p:spPr>
            <a:xfrm>
              <a:off x="3707904" y="5439438"/>
              <a:ext cx="2340768" cy="369332"/>
            </a:xfrm>
            <a:prstGeom prst="rect">
              <a:avLst/>
            </a:prstGeom>
            <a:ln>
              <a:noFill/>
            </a:ln>
          </p:spPr>
          <p:txBody>
            <a:bodyPr wrap="square">
              <a:spAutoFit/>
            </a:bodyPr>
            <a:lstStyle/>
            <a:p>
              <a:r>
                <a:rPr lang="en-US">
                  <a:latin typeface="+mj-lt"/>
                </a:rPr>
                <a:t>ADVANCED PLOT</a:t>
              </a:r>
            </a:p>
          </p:txBody>
        </p:sp>
        <p:sp>
          <p:nvSpPr>
            <p:cNvPr id="13" name="Lightning Bolt 12">
              <a:extLst>
                <a:ext uri="{FF2B5EF4-FFF2-40B4-BE49-F238E27FC236}">
                  <a16:creationId xmlns:a16="http://schemas.microsoft.com/office/drawing/2014/main" id="{95642748-B7CE-4385-BFDE-5ACA15B92359}"/>
                </a:ext>
              </a:extLst>
            </p:cNvPr>
            <p:cNvSpPr/>
            <p:nvPr/>
          </p:nvSpPr>
          <p:spPr>
            <a:xfrm>
              <a:off x="5616624" y="5340534"/>
              <a:ext cx="432048" cy="579767"/>
            </a:xfrm>
            <a:prstGeom prst="lightningBolt">
              <a:avLst/>
            </a:prstGeom>
            <a:solidFill>
              <a:schemeClr val="accent6">
                <a:lumMod val="7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1">
            <a:extLst>
              <a:ext uri="{FF2B5EF4-FFF2-40B4-BE49-F238E27FC236}">
                <a16:creationId xmlns:a16="http://schemas.microsoft.com/office/drawing/2014/main" id="{97E0840D-7A88-4CD8-A897-798130E378CB}"/>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Urban Park</a:t>
            </a:r>
            <a:br>
              <a:rPr lang="en-US" sz="2400"/>
            </a:br>
            <a:r>
              <a:rPr lang="en-US" sz="2400"/>
              <a:t> </a:t>
            </a:r>
            <a:r>
              <a:rPr lang="en-US" sz="2000"/>
              <a:t>(London, UK)</a:t>
            </a:r>
            <a:endParaRPr lang="en-US" sz="2400"/>
          </a:p>
        </p:txBody>
      </p:sp>
      <p:grpSp>
        <p:nvGrpSpPr>
          <p:cNvPr id="9" name="Group 8">
            <a:extLst>
              <a:ext uri="{FF2B5EF4-FFF2-40B4-BE49-F238E27FC236}">
                <a16:creationId xmlns:a16="http://schemas.microsoft.com/office/drawing/2014/main" id="{A2F204DB-1D80-4857-8855-9D5076ABA320}"/>
              </a:ext>
            </a:extLst>
          </p:cNvPr>
          <p:cNvGrpSpPr/>
          <p:nvPr/>
        </p:nvGrpSpPr>
        <p:grpSpPr>
          <a:xfrm>
            <a:off x="2174989" y="5549431"/>
            <a:ext cx="1993633" cy="369332"/>
            <a:chOff x="687935" y="5375578"/>
            <a:chExt cx="1993633" cy="369332"/>
          </a:xfrm>
        </p:grpSpPr>
        <p:sp>
          <p:nvSpPr>
            <p:cNvPr id="10" name="TextBox 9">
              <a:extLst>
                <a:ext uri="{FF2B5EF4-FFF2-40B4-BE49-F238E27FC236}">
                  <a16:creationId xmlns:a16="http://schemas.microsoft.com/office/drawing/2014/main" id="{4566A7CF-1949-4F66-A3C0-BA64CDF7D5E3}"/>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4"/>
                </a:rPr>
                <a:t>View in Google Earth </a:t>
              </a:r>
              <a:endParaRPr lang="en-US" sz="1200" dirty="0">
                <a:latin typeface="+mj-lt"/>
              </a:endParaRPr>
            </a:p>
          </p:txBody>
        </p:sp>
        <p:pic>
          <p:nvPicPr>
            <p:cNvPr id="15" name="Graphic 14" descr="Earth globe Africa and Europe">
              <a:extLst>
                <a:ext uri="{FF2B5EF4-FFF2-40B4-BE49-F238E27FC236}">
                  <a16:creationId xmlns:a16="http://schemas.microsoft.com/office/drawing/2014/main" id="{F86343BA-B4DD-4CF1-B07E-E0710545B81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12236" y="5375578"/>
              <a:ext cx="369332" cy="369332"/>
            </a:xfrm>
            <a:prstGeom prst="rect">
              <a:avLst/>
            </a:prstGeom>
          </p:spPr>
        </p:pic>
      </p:grpSp>
    </p:spTree>
    <p:extLst>
      <p:ext uri="{BB962C8B-B14F-4D97-AF65-F5344CB8AC3E}">
        <p14:creationId xmlns:p14="http://schemas.microsoft.com/office/powerpoint/2010/main" val="1847747294"/>
      </p:ext>
    </p:extLst>
  </p:cSld>
  <p:clrMapOvr>
    <a:masterClrMapping/>
  </p:clrMapOvr>
  <p:transition spd="slow">
    <p:cove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37A9EE-B87D-463B-879C-B2145A19F401}"/>
              </a:ext>
            </a:extLst>
          </p:cNvPr>
          <p:cNvSpPr/>
          <p:nvPr/>
        </p:nvSpPr>
        <p:spPr>
          <a:xfrm>
            <a:off x="669578" y="4365104"/>
            <a:ext cx="7588157" cy="1200329"/>
          </a:xfrm>
          <a:prstGeom prst="rect">
            <a:avLst/>
          </a:prstGeom>
        </p:spPr>
        <p:txBody>
          <a:bodyPr wrap="square">
            <a:spAutoFit/>
          </a:bodyPr>
          <a:lstStyle/>
          <a:p>
            <a:r>
              <a:rPr lang="en-US">
                <a:latin typeface="+mj-lt"/>
              </a:rPr>
              <a:t>Interpretation of NDVI graph:</a:t>
            </a:r>
          </a:p>
          <a:p>
            <a:r>
              <a:rPr lang="en-US">
                <a:latin typeface="+mj-lt"/>
              </a:rPr>
              <a:t>The NDVI values range between 0,3 and 0,5. The urban park is covered by grassland with trees and fluctuates depending on weather seasonality. </a:t>
            </a:r>
          </a:p>
        </p:txBody>
      </p:sp>
      <p:pic>
        <p:nvPicPr>
          <p:cNvPr id="3" name="Picture 2" descr="A close up of text on a white background&#10;&#10;Description automatically generated">
            <a:extLst>
              <a:ext uri="{FF2B5EF4-FFF2-40B4-BE49-F238E27FC236}">
                <a16:creationId xmlns:a16="http://schemas.microsoft.com/office/drawing/2014/main" id="{A2253C5D-316E-4697-95A8-61C6A18375C7}"/>
              </a:ext>
            </a:extLst>
          </p:cNvPr>
          <p:cNvPicPr>
            <a:picLocks noChangeAspect="1"/>
          </p:cNvPicPr>
          <p:nvPr/>
        </p:nvPicPr>
        <p:blipFill rotWithShape="1">
          <a:blip r:embed="rId2">
            <a:extLst>
              <a:ext uri="{28A0092B-C50C-407E-A947-70E740481C1C}">
                <a14:useLocalDpi xmlns:a14="http://schemas.microsoft.com/office/drawing/2010/main" val="0"/>
              </a:ext>
            </a:extLst>
          </a:blip>
          <a:srcRect l="3192" t="8320" r="6768" b="4680"/>
          <a:stretch/>
        </p:blipFill>
        <p:spPr>
          <a:xfrm>
            <a:off x="241259" y="1256144"/>
            <a:ext cx="8233163" cy="3108960"/>
          </a:xfrm>
          <a:prstGeom prst="rect">
            <a:avLst/>
          </a:prstGeom>
        </p:spPr>
      </p:pic>
      <p:sp>
        <p:nvSpPr>
          <p:cNvPr id="8" name="Title 1">
            <a:extLst>
              <a:ext uri="{FF2B5EF4-FFF2-40B4-BE49-F238E27FC236}">
                <a16:creationId xmlns:a16="http://schemas.microsoft.com/office/drawing/2014/main" id="{3FAA23C7-AF55-4610-88C9-E71702BFDC67}"/>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a:t>Settlement – Urban Park</a:t>
            </a:r>
            <a:br>
              <a:rPr lang="en-US" sz="2400"/>
            </a:br>
            <a:r>
              <a:rPr lang="en-US" sz="2400"/>
              <a:t> </a:t>
            </a:r>
            <a:r>
              <a:rPr lang="en-US" sz="2000"/>
              <a:t>(London, UK)</a:t>
            </a:r>
            <a:endParaRPr lang="en-US" sz="2400"/>
          </a:p>
        </p:txBody>
      </p:sp>
    </p:spTree>
    <p:extLst>
      <p:ext uri="{BB962C8B-B14F-4D97-AF65-F5344CB8AC3E}">
        <p14:creationId xmlns:p14="http://schemas.microsoft.com/office/powerpoint/2010/main" val="1581635781"/>
      </p:ext>
    </p:extLst>
  </p:cSld>
  <p:clrMapOvr>
    <a:masterClrMapping/>
  </p:clrMapOvr>
  <p:transition spd="slow">
    <p:cove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5365189" y="1566786"/>
            <a:ext cx="3384376" cy="3139321"/>
          </a:xfrm>
          <a:prstGeom prst="rect">
            <a:avLst/>
          </a:prstGeom>
        </p:spPr>
        <p:txBody>
          <a:bodyPr wrap="square">
            <a:spAutoFit/>
          </a:bodyPr>
          <a:lstStyle/>
          <a:p>
            <a:endParaRPr lang="en-US">
              <a:highlight>
                <a:srgbClr val="FFFF00"/>
              </a:highlight>
              <a:latin typeface="+mj-lt"/>
            </a:endParaRPr>
          </a:p>
          <a:p>
            <a:r>
              <a:rPr lang="en-US" b="1">
                <a:latin typeface="+mj-lt"/>
              </a:rPr>
              <a:t>Category: </a:t>
            </a:r>
            <a:r>
              <a:rPr lang="en-US">
                <a:latin typeface="+mj-lt"/>
              </a:rPr>
              <a:t>Other land</a:t>
            </a:r>
          </a:p>
          <a:p>
            <a:endParaRPr lang="en-US">
              <a:latin typeface="+mj-lt"/>
            </a:endParaRPr>
          </a:p>
          <a:p>
            <a:r>
              <a:rPr lang="en-US" b="1">
                <a:latin typeface="+mj-lt"/>
              </a:rPr>
              <a:t>Subcategory: </a:t>
            </a:r>
            <a:r>
              <a:rPr lang="en-US">
                <a:latin typeface="+mj-lt"/>
              </a:rPr>
              <a:t>Snow</a:t>
            </a:r>
          </a:p>
          <a:p>
            <a:endParaRPr lang="en-US" b="1">
              <a:latin typeface="+mj-lt"/>
            </a:endParaRPr>
          </a:p>
          <a:p>
            <a:r>
              <a:rPr lang="en-US" b="1">
                <a:latin typeface="+mj-lt"/>
              </a:rPr>
              <a:t>Description: </a:t>
            </a:r>
            <a:r>
              <a:rPr lang="en-US">
                <a:latin typeface="+mj-lt"/>
              </a:rPr>
              <a:t>The plot is located on Mt-Kilimanjaro in Arusha, Tanzania close to the crater of an inactive volcano at 5779m altitude. </a:t>
            </a:r>
          </a:p>
          <a:p>
            <a:endParaRPr lang="en-US">
              <a:latin typeface="+mj-lt"/>
            </a:endParaRPr>
          </a:p>
        </p:txBody>
      </p:sp>
      <p:grpSp>
        <p:nvGrpSpPr>
          <p:cNvPr id="6" name="Group 5">
            <a:extLst>
              <a:ext uri="{FF2B5EF4-FFF2-40B4-BE49-F238E27FC236}">
                <a16:creationId xmlns:a16="http://schemas.microsoft.com/office/drawing/2014/main" id="{64D42104-F6E0-4115-95CA-8A540CA2D445}"/>
              </a:ext>
            </a:extLst>
          </p:cNvPr>
          <p:cNvGrpSpPr/>
          <p:nvPr/>
        </p:nvGrpSpPr>
        <p:grpSpPr>
          <a:xfrm>
            <a:off x="6588224" y="5498849"/>
            <a:ext cx="2340768" cy="421452"/>
            <a:chOff x="5508104" y="487268"/>
            <a:chExt cx="2417561" cy="439453"/>
          </a:xfrm>
        </p:grpSpPr>
        <p:sp>
          <p:nvSpPr>
            <p:cNvPr id="7" name="Sun 6">
              <a:extLst>
                <a:ext uri="{FF2B5EF4-FFF2-40B4-BE49-F238E27FC236}">
                  <a16:creationId xmlns:a16="http://schemas.microsoft.com/office/drawing/2014/main" id="{452CD6D6-CF23-4A0D-A78C-AF7BB6DD5273}"/>
                </a:ext>
              </a:extLst>
            </p:cNvPr>
            <p:cNvSpPr/>
            <p:nvPr/>
          </p:nvSpPr>
          <p:spPr>
            <a:xfrm>
              <a:off x="7308304" y="487268"/>
              <a:ext cx="432048" cy="439453"/>
            </a:xfrm>
            <a:prstGeom prst="su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6FA17B-59C7-4216-B7A2-5293006C170A}"/>
                </a:ext>
              </a:extLst>
            </p:cNvPr>
            <p:cNvSpPr/>
            <p:nvPr/>
          </p:nvSpPr>
          <p:spPr>
            <a:xfrm>
              <a:off x="5508104" y="514024"/>
              <a:ext cx="2417561" cy="385107"/>
            </a:xfrm>
            <a:prstGeom prst="rect">
              <a:avLst/>
            </a:prstGeom>
            <a:ln>
              <a:noFill/>
            </a:ln>
          </p:spPr>
          <p:txBody>
            <a:bodyPr wrap="square">
              <a:spAutoFit/>
            </a:bodyPr>
            <a:lstStyle/>
            <a:p>
              <a:r>
                <a:rPr lang="en-US">
                  <a:latin typeface="+mj-lt"/>
                </a:rPr>
                <a:t>BEGINNER PLOT</a:t>
              </a:r>
            </a:p>
          </p:txBody>
        </p:sp>
      </p:grpSp>
      <p:sp>
        <p:nvSpPr>
          <p:cNvPr id="11" name="Title 1">
            <a:extLst>
              <a:ext uri="{FF2B5EF4-FFF2-40B4-BE49-F238E27FC236}">
                <a16:creationId xmlns:a16="http://schemas.microsoft.com/office/drawing/2014/main" id="{34AE3BEB-4722-4878-B930-96C4BEB34E48}"/>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Snow</a:t>
            </a:r>
            <a:br>
              <a:rPr lang="en-US" sz="2400"/>
            </a:br>
            <a:r>
              <a:rPr lang="en-US" sz="2400"/>
              <a:t> </a:t>
            </a:r>
            <a:r>
              <a:rPr lang="en-US" sz="2000"/>
              <a:t>(Arusha, Tanzania)</a:t>
            </a:r>
            <a:endParaRPr lang="en-US" sz="2400"/>
          </a:p>
        </p:txBody>
      </p:sp>
      <p:grpSp>
        <p:nvGrpSpPr>
          <p:cNvPr id="10" name="Group 9">
            <a:extLst>
              <a:ext uri="{FF2B5EF4-FFF2-40B4-BE49-F238E27FC236}">
                <a16:creationId xmlns:a16="http://schemas.microsoft.com/office/drawing/2014/main" id="{EC67AA06-2AE7-42F0-9C93-014A475025FF}"/>
              </a:ext>
            </a:extLst>
          </p:cNvPr>
          <p:cNvGrpSpPr/>
          <p:nvPr/>
        </p:nvGrpSpPr>
        <p:grpSpPr>
          <a:xfrm>
            <a:off x="2980698" y="5731200"/>
            <a:ext cx="1993633" cy="369332"/>
            <a:chOff x="687935" y="5375578"/>
            <a:chExt cx="1993633" cy="369332"/>
          </a:xfrm>
        </p:grpSpPr>
        <p:sp>
          <p:nvSpPr>
            <p:cNvPr id="12" name="TextBox 11">
              <a:extLst>
                <a:ext uri="{FF2B5EF4-FFF2-40B4-BE49-F238E27FC236}">
                  <a16:creationId xmlns:a16="http://schemas.microsoft.com/office/drawing/2014/main" id="{E5FA03CE-8EB1-40BD-BE43-2EF6225E9470}"/>
                </a:ext>
              </a:extLst>
            </p:cNvPr>
            <p:cNvSpPr txBox="1"/>
            <p:nvPr/>
          </p:nvSpPr>
          <p:spPr>
            <a:xfrm>
              <a:off x="687935" y="5421745"/>
              <a:ext cx="1719253" cy="276999"/>
            </a:xfrm>
            <a:prstGeom prst="rect">
              <a:avLst/>
            </a:prstGeom>
            <a:noFill/>
          </p:spPr>
          <p:txBody>
            <a:bodyPr wrap="none" rtlCol="0">
              <a:spAutoFit/>
            </a:bodyPr>
            <a:lstStyle/>
            <a:p>
              <a:r>
                <a:rPr lang="en-US" sz="1200" dirty="0">
                  <a:latin typeface="+mj-lt"/>
                  <a:hlinkClick r:id="rId2"/>
                </a:rPr>
                <a:t>View in Google Earth </a:t>
              </a:r>
              <a:endParaRPr lang="en-US" sz="1200" dirty="0">
                <a:latin typeface="+mj-lt"/>
              </a:endParaRPr>
            </a:p>
          </p:txBody>
        </p:sp>
        <p:pic>
          <p:nvPicPr>
            <p:cNvPr id="13" name="Graphic 12" descr="Earth globe Africa and Europe">
              <a:extLst>
                <a:ext uri="{FF2B5EF4-FFF2-40B4-BE49-F238E27FC236}">
                  <a16:creationId xmlns:a16="http://schemas.microsoft.com/office/drawing/2014/main" id="{EBAF273C-B859-42B6-82B1-0BF042F9A7A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2236" y="5375578"/>
              <a:ext cx="369332" cy="369332"/>
            </a:xfrm>
            <a:prstGeom prst="rect">
              <a:avLst/>
            </a:prstGeom>
          </p:spPr>
        </p:pic>
      </p:grpSp>
      <p:pic>
        <p:nvPicPr>
          <p:cNvPr id="4" name="Picture 3">
            <a:extLst>
              <a:ext uri="{FF2B5EF4-FFF2-40B4-BE49-F238E27FC236}">
                <a16:creationId xmlns:a16="http://schemas.microsoft.com/office/drawing/2014/main" id="{0C083BB3-FD88-40C7-98BB-3686264EED0E}"/>
              </a:ext>
            </a:extLst>
          </p:cNvPr>
          <p:cNvPicPr>
            <a:picLocks noChangeAspect="1"/>
          </p:cNvPicPr>
          <p:nvPr/>
        </p:nvPicPr>
        <p:blipFill>
          <a:blip r:embed="rId5"/>
          <a:stretch>
            <a:fillRect/>
          </a:stretch>
        </p:blipFill>
        <p:spPr>
          <a:xfrm>
            <a:off x="496888" y="1184436"/>
            <a:ext cx="4396281" cy="4314414"/>
          </a:xfrm>
          <a:prstGeom prst="rect">
            <a:avLst/>
          </a:prstGeom>
        </p:spPr>
      </p:pic>
      <p:sp>
        <p:nvSpPr>
          <p:cNvPr id="8" name="Rectangle 7">
            <a:extLst>
              <a:ext uri="{FF2B5EF4-FFF2-40B4-BE49-F238E27FC236}">
                <a16:creationId xmlns:a16="http://schemas.microsoft.com/office/drawing/2014/main" id="{782BD814-8785-4D89-842E-D32731514DBE}"/>
              </a:ext>
            </a:extLst>
          </p:cNvPr>
          <p:cNvSpPr/>
          <p:nvPr/>
        </p:nvSpPr>
        <p:spPr>
          <a:xfrm>
            <a:off x="1119411" y="2333404"/>
            <a:ext cx="1575617" cy="276999"/>
          </a:xfrm>
          <a:prstGeom prst="rect">
            <a:avLst/>
          </a:prstGeom>
        </p:spPr>
        <p:txBody>
          <a:bodyPr wrap="square">
            <a:spAutoFit/>
          </a:bodyPr>
          <a:lstStyle/>
          <a:p>
            <a:r>
              <a:rPr lang="en-US" sz="1200" b="1" dirty="0">
                <a:latin typeface="+mj-lt"/>
              </a:rPr>
              <a:t>Year 2019</a:t>
            </a:r>
          </a:p>
        </p:txBody>
      </p:sp>
    </p:spTree>
    <p:extLst>
      <p:ext uri="{BB962C8B-B14F-4D97-AF65-F5344CB8AC3E}">
        <p14:creationId xmlns:p14="http://schemas.microsoft.com/office/powerpoint/2010/main" val="172647296"/>
      </p:ext>
    </p:extLst>
  </p:cSld>
  <p:clrMapOvr>
    <a:masterClrMapping/>
  </p:clrMapOvr>
  <p:transition spd="slow">
    <p:cove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5717F-F557-4D09-8C60-F1A734D77DC1}"/>
              </a:ext>
            </a:extLst>
          </p:cNvPr>
          <p:cNvSpPr/>
          <p:nvPr/>
        </p:nvSpPr>
        <p:spPr>
          <a:xfrm>
            <a:off x="6012160" y="1412776"/>
            <a:ext cx="2376264" cy="2308324"/>
          </a:xfrm>
          <a:prstGeom prst="rect">
            <a:avLst/>
          </a:prstGeom>
        </p:spPr>
        <p:txBody>
          <a:bodyPr wrap="square">
            <a:spAutoFit/>
          </a:bodyPr>
          <a:lstStyle/>
          <a:p>
            <a:endParaRPr lang="en-US">
              <a:solidFill>
                <a:schemeClr val="bg1"/>
              </a:solidFill>
              <a:latin typeface="+mj-lt"/>
            </a:endParaRPr>
          </a:p>
          <a:p>
            <a:r>
              <a:rPr lang="en-US">
                <a:latin typeface="+mj-lt"/>
              </a:rPr>
              <a:t>In this case the Google Earth picture shows an areal image of the Mt- Kilimanjaro covered with snow. </a:t>
            </a:r>
          </a:p>
          <a:p>
            <a:endParaRPr lang="en-US">
              <a:solidFill>
                <a:schemeClr val="bg1"/>
              </a:solidFill>
              <a:latin typeface="+mj-lt"/>
            </a:endParaRPr>
          </a:p>
        </p:txBody>
      </p:sp>
      <p:pic>
        <p:nvPicPr>
          <p:cNvPr id="2" name="Picture 1">
            <a:extLst>
              <a:ext uri="{FF2B5EF4-FFF2-40B4-BE49-F238E27FC236}">
                <a16:creationId xmlns:a16="http://schemas.microsoft.com/office/drawing/2014/main" id="{81AEC7E6-BF91-47D8-938E-F7987E36AAE7}"/>
              </a:ext>
            </a:extLst>
          </p:cNvPr>
          <p:cNvPicPr>
            <a:picLocks noChangeAspect="1"/>
          </p:cNvPicPr>
          <p:nvPr/>
        </p:nvPicPr>
        <p:blipFill>
          <a:blip r:embed="rId2"/>
          <a:stretch>
            <a:fillRect/>
          </a:stretch>
        </p:blipFill>
        <p:spPr>
          <a:xfrm>
            <a:off x="496888" y="1351705"/>
            <a:ext cx="5347832" cy="3839810"/>
          </a:xfrm>
          <a:prstGeom prst="rect">
            <a:avLst/>
          </a:prstGeom>
        </p:spPr>
      </p:pic>
      <p:sp>
        <p:nvSpPr>
          <p:cNvPr id="7" name="Title 1">
            <a:extLst>
              <a:ext uri="{FF2B5EF4-FFF2-40B4-BE49-F238E27FC236}">
                <a16:creationId xmlns:a16="http://schemas.microsoft.com/office/drawing/2014/main" id="{4BB7B4FE-7172-4148-8A18-9160ADED941B}"/>
              </a:ext>
            </a:extLst>
          </p:cNvPr>
          <p:cNvSpPr txBox="1">
            <a:spLocks/>
          </p:cNvSpPr>
          <p:nvPr/>
        </p:nvSpPr>
        <p:spPr>
          <a:xfrm>
            <a:off x="496888" y="397770"/>
            <a:ext cx="8432104" cy="74867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1" kern="1200">
                <a:solidFill>
                  <a:schemeClr val="tx1"/>
                </a:solidFill>
                <a:latin typeface="+mj-lt"/>
                <a:ea typeface="+mj-ea"/>
                <a:cs typeface="+mj-cs"/>
              </a:defRPr>
            </a:lvl1pPr>
          </a:lstStyle>
          <a:p>
            <a:pPr algn="l"/>
            <a:r>
              <a:rPr lang="en-US" sz="2800" err="1"/>
              <a:t>Otherland</a:t>
            </a:r>
            <a:r>
              <a:rPr lang="en-US" sz="2800"/>
              <a:t> – Snow</a:t>
            </a:r>
            <a:br>
              <a:rPr lang="en-US" sz="2400"/>
            </a:br>
            <a:r>
              <a:rPr lang="en-US" sz="2400"/>
              <a:t> </a:t>
            </a:r>
            <a:r>
              <a:rPr lang="en-US" sz="2000"/>
              <a:t>(Arusha, Tanzania)</a:t>
            </a:r>
            <a:endParaRPr lang="en-US" sz="2400"/>
          </a:p>
        </p:txBody>
      </p:sp>
    </p:spTree>
    <p:extLst>
      <p:ext uri="{BB962C8B-B14F-4D97-AF65-F5344CB8AC3E}">
        <p14:creationId xmlns:p14="http://schemas.microsoft.com/office/powerpoint/2010/main" val="2869199074"/>
      </p:ext>
    </p:extLst>
  </p:cSld>
  <p:clrMapOvr>
    <a:masterClrMapping/>
  </p:clrMapOvr>
  <p:transition spd="slow">
    <p:cove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5066548845c58ae6ebba71f86db87d9dd57c75bd"/>
</p:tagLst>
</file>

<file path=ppt/theme/theme1.xml><?xml version="1.0" encoding="utf-8"?>
<a:theme xmlns:a="http://schemas.openxmlformats.org/drawingml/2006/main" name="of_collectEarth_powerpoint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pen Foris">
      <a:majorFont>
        <a:latin typeface="Caviar Dreams"/>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pen Foris">
      <a:majorFont>
        <a:latin typeface="Caviar Dreams"/>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EFD50BF146E8F94CB049F2129B0E2580" ma:contentTypeVersion="4" ma:contentTypeDescription="Creare un nuovo documento." ma:contentTypeScope="" ma:versionID="2dd1c536ca0efce56b3cdcce0e0298b4">
  <xsd:schema xmlns:xsd="http://www.w3.org/2001/XMLSchema" xmlns:xs="http://www.w3.org/2001/XMLSchema" xmlns:p="http://schemas.microsoft.com/office/2006/metadata/properties" xmlns:ns2="340f5ddb-5f61-4476-8579-07caa1e593ce" xmlns:ns3="a4dc78ee-d300-4b0e-a790-611a7894fab4" targetNamespace="http://schemas.microsoft.com/office/2006/metadata/properties" ma:root="true" ma:fieldsID="63b3d58a4741b9b1b974d749d620a71f" ns2:_="" ns3:_="">
    <xsd:import namespace="340f5ddb-5f61-4476-8579-07caa1e593ce"/>
    <xsd:import namespace="a4dc78ee-d300-4b0e-a790-611a7894fab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0f5ddb-5f61-4476-8579-07caa1e593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4dc78ee-d300-4b0e-a790-611a7894fab4"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BC5663-B50F-40CA-8541-00B04242B2D4}">
  <ds:schemaRefs>
    <ds:schemaRef ds:uri="340f5ddb-5f61-4476-8579-07caa1e593ce"/>
    <ds:schemaRef ds:uri="a4dc78ee-d300-4b0e-a790-611a7894fa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315EB5-7965-42EF-A5C6-77E6540D8713}">
  <ds:schemaRefs>
    <ds:schemaRef ds:uri="http://schemas.microsoft.com/sharepoint/v3/contenttype/forms"/>
  </ds:schemaRefs>
</ds:datastoreItem>
</file>

<file path=customXml/itemProps3.xml><?xml version="1.0" encoding="utf-8"?>
<ds:datastoreItem xmlns:ds="http://schemas.openxmlformats.org/officeDocument/2006/customXml" ds:itemID="{EA48D2B3-93C4-4348-B871-5675B9F684B5}">
  <ds:schemaRefs>
    <ds:schemaRef ds:uri="340f5ddb-5f61-4476-8579-07caa1e593ce"/>
    <ds:schemaRef ds:uri="http://schemas.microsoft.com/office/infopath/2007/PartnerControls"/>
    <ds:schemaRef ds:uri="http://schemas.microsoft.com/office/2006/documentManagement/types"/>
    <ds:schemaRef ds:uri="http://purl.org/dc/terms/"/>
    <ds:schemaRef ds:uri="http://purl.org/dc/elements/1.1/"/>
    <ds:schemaRef ds:uri="http://schemas.openxmlformats.org/package/2006/metadata/core-properties"/>
    <ds:schemaRef ds:uri="http://purl.org/dc/dcmitype/"/>
    <ds:schemaRef ds:uri="a4dc78ee-d300-4b0e-a790-611a7894fab4"/>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TotalTime>
  <Words>5519</Words>
  <Application>Microsoft Office PowerPoint</Application>
  <PresentationFormat>On-screen Show (4:3)</PresentationFormat>
  <Paragraphs>757</Paragraphs>
  <Slides>110</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110</vt:i4>
      </vt:variant>
    </vt:vector>
  </HeadingPairs>
  <TitlesOfParts>
    <vt:vector size="118" baseType="lpstr">
      <vt:lpstr>Caviar Dreams</vt:lpstr>
      <vt:lpstr>Wingdings</vt:lpstr>
      <vt:lpstr>Arial</vt:lpstr>
      <vt:lpstr>Calibri</vt:lpstr>
      <vt:lpstr>Open Sans</vt:lpstr>
      <vt:lpstr>Helvetica</vt:lpstr>
      <vt:lpstr>of_collectEarth_powerpointTemplate</vt:lpstr>
      <vt:lpstr>Office Theme</vt:lpstr>
      <vt:lpstr>Collect Earth – Training Plots</vt:lpstr>
      <vt:lpstr>Before you start</vt:lpstr>
      <vt:lpstr>Table of contents</vt:lpstr>
      <vt:lpstr>Training plots</vt:lpstr>
      <vt:lpstr>What is the Normalized Difference Vegetation Index (NDVI)?</vt:lpstr>
      <vt:lpstr>What is a False Color image?</vt:lpstr>
      <vt:lpstr>Why do we need the GEE app?</vt:lpstr>
      <vt:lpstr>Which satellite images and graphics can you find in the GEE app?</vt:lpstr>
      <vt:lpstr>Which satellite images and graphics can you find in the GEE app?</vt:lpstr>
      <vt:lpstr>Which satellite images and graphics can you find in the GEE app?</vt:lpstr>
      <vt:lpstr>How to activate historical images in Google Earth?</vt:lpstr>
      <vt:lpstr>Forest - Broadleaf evergreen  (Corcovado, Costa Rica)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Grassland – Grassland with trees and shrubs  (Western Rwanda, Rwanda)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 Earth – Training Plots</dc:title>
  <dc:creator>Morales, Carmen (CBCD)</dc:creator>
  <cp:lastModifiedBy>SanchezPausdiaz, Alfonso (CBCD)</cp:lastModifiedBy>
  <cp:revision>1</cp:revision>
  <dcterms:created xsi:type="dcterms:W3CDTF">2020-05-13T08:23:40Z</dcterms:created>
  <dcterms:modified xsi:type="dcterms:W3CDTF">2020-05-19T22:04:33Z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0x010100EFD50BF146E8F94CB049F2129B0E2580</vt:lpwstr>
  </property>
</Properties>
</file>